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8288000" cy="10287000"/>
  <p:notesSz cx="6858000" cy="9144000"/>
  <p:embeddedFontLst>
    <p:embeddedFont>
      <p:font typeface="Bernoru" panose="020B0604020202020204" charset="0"/>
      <p:regular r:id="rId13"/>
    </p:embeddedFont>
    <p:embeddedFont>
      <p:font typeface="Poppins Bold" panose="020B0604020202020204" charset="0"/>
      <p:regular r:id="rId14"/>
    </p:embeddedFont>
    <p:embeddedFont>
      <p:font typeface="Poppins Medium" panose="020B0502040204020203" pitchFamily="2" charset="0"/>
      <p:regular r:id="rId15"/>
    </p:embeddedFont>
    <p:embeddedFont>
      <p:font typeface="Poppins Semi-Bold" panose="020B0604020202020204" charset="0"/>
      <p:regular r:id="rId16"/>
    </p:embeddedFont>
    <p:embeddedFont>
      <p:font typeface="Poppins Ultra-Bold" panose="020B0604020202020204" charset="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9" d="100"/>
          <a:sy n="69" d="100"/>
        </p:scale>
        <p:origin x="116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63.jpeg"/><Relationship Id="rId7" Type="http://schemas.openxmlformats.org/officeDocument/2006/relationships/image" Target="../media/image5.sv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7.sv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svg"/><Relationship Id="rId7" Type="http://schemas.openxmlformats.org/officeDocument/2006/relationships/image" Target="../media/image1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9.png"/><Relationship Id="rId5" Type="http://schemas.openxmlformats.org/officeDocument/2006/relationships/image" Target="../media/image4.png"/><Relationship Id="rId10" Type="http://schemas.openxmlformats.org/officeDocument/2006/relationships/image" Target="../media/image18.svg"/><Relationship Id="rId4" Type="http://schemas.openxmlformats.org/officeDocument/2006/relationships/image" Target="../media/image3.svg"/><Relationship Id="rId9" Type="http://schemas.openxmlformats.org/officeDocument/2006/relationships/image" Target="../media/image17.png"/><Relationship Id="rId14" Type="http://schemas.openxmlformats.org/officeDocument/2006/relationships/image" Target="../media/image22.svg"/></Relationships>
</file>

<file path=ppt/slides/_rels/slide3.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jpeg"/><Relationship Id="rId3" Type="http://schemas.openxmlformats.org/officeDocument/2006/relationships/image" Target="../media/image3.svg"/><Relationship Id="rId7" Type="http://schemas.openxmlformats.org/officeDocument/2006/relationships/image" Target="../media/image16.svg"/><Relationship Id="rId12" Type="http://schemas.openxmlformats.org/officeDocument/2006/relationships/image" Target="../media/image27.svg"/><Relationship Id="rId17" Type="http://schemas.openxmlformats.org/officeDocument/2006/relationships/image" Target="../media/image32.jpeg"/><Relationship Id="rId2" Type="http://schemas.openxmlformats.org/officeDocument/2006/relationships/image" Target="../media/image2.png"/><Relationship Id="rId16"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6.png"/><Relationship Id="rId5" Type="http://schemas.openxmlformats.org/officeDocument/2006/relationships/image" Target="../media/image5.svg"/><Relationship Id="rId15" Type="http://schemas.openxmlformats.org/officeDocument/2006/relationships/image" Target="../media/image30.jpeg"/><Relationship Id="rId10" Type="http://schemas.openxmlformats.org/officeDocument/2006/relationships/image" Target="../media/image25.jpeg"/><Relationship Id="rId4" Type="http://schemas.openxmlformats.org/officeDocument/2006/relationships/image" Target="../media/image4.png"/><Relationship Id="rId9" Type="http://schemas.openxmlformats.org/officeDocument/2006/relationships/image" Target="../media/image24.jpeg"/><Relationship Id="rId14" Type="http://schemas.openxmlformats.org/officeDocument/2006/relationships/image" Target="../media/image29.jpe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jpeg"/><Relationship Id="rId3" Type="http://schemas.openxmlformats.org/officeDocument/2006/relationships/image" Target="../media/image3.svg"/><Relationship Id="rId7" Type="http://schemas.openxmlformats.org/officeDocument/2006/relationships/image" Target="../media/image16.svg"/><Relationship Id="rId12" Type="http://schemas.openxmlformats.org/officeDocument/2006/relationships/image" Target="../media/image37.jpeg"/><Relationship Id="rId2" Type="http://schemas.openxmlformats.org/officeDocument/2006/relationships/image" Target="../media/image2.png"/><Relationship Id="rId16"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6.jpeg"/><Relationship Id="rId5" Type="http://schemas.openxmlformats.org/officeDocument/2006/relationships/image" Target="../media/image5.svg"/><Relationship Id="rId15" Type="http://schemas.openxmlformats.org/officeDocument/2006/relationships/image" Target="../media/image40.jpeg"/><Relationship Id="rId10" Type="http://schemas.openxmlformats.org/officeDocument/2006/relationships/image" Target="../media/image35.jpeg"/><Relationship Id="rId4" Type="http://schemas.openxmlformats.org/officeDocument/2006/relationships/image" Target="../media/image4.png"/><Relationship Id="rId9" Type="http://schemas.openxmlformats.org/officeDocument/2006/relationships/image" Target="../media/image34.svg"/><Relationship Id="rId14" Type="http://schemas.openxmlformats.org/officeDocument/2006/relationships/image" Target="../media/image39.jpeg"/></Relationships>
</file>

<file path=ppt/slides/_rels/slide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2.png"/><Relationship Id="rId7" Type="http://schemas.openxmlformats.org/officeDocument/2006/relationships/image" Target="../media/image15.png"/><Relationship Id="rId12" Type="http://schemas.openxmlformats.org/officeDocument/2006/relationships/image" Target="../media/image48.sv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47.png"/><Relationship Id="rId5" Type="http://schemas.openxmlformats.org/officeDocument/2006/relationships/image" Target="../media/image4.png"/><Relationship Id="rId10" Type="http://schemas.openxmlformats.org/officeDocument/2006/relationships/image" Target="../media/image46.png"/><Relationship Id="rId4" Type="http://schemas.openxmlformats.org/officeDocument/2006/relationships/image" Target="../media/image3.svg"/><Relationship Id="rId9"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svg"/><Relationship Id="rId7" Type="http://schemas.openxmlformats.org/officeDocument/2006/relationships/image" Target="../media/image54.jpe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svg"/><Relationship Id="rId10" Type="http://schemas.openxmlformats.org/officeDocument/2006/relationships/image" Target="../media/image57.jpeg"/><Relationship Id="rId4" Type="http://schemas.openxmlformats.org/officeDocument/2006/relationships/image" Target="../media/image51.png"/><Relationship Id="rId9" Type="http://schemas.openxmlformats.org/officeDocument/2006/relationships/image" Target="../media/image56.jpeg"/></Relationships>
</file>

<file path=ppt/slides/_rels/slide8.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1.svg"/><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2192000"/>
          </a:xfrm>
          <a:custGeom>
            <a:avLst/>
            <a:gdLst/>
            <a:ahLst/>
            <a:cxnLst/>
            <a:rect l="l" t="t" r="r" b="b"/>
            <a:pathLst>
              <a:path w="18288000" h="12192000">
                <a:moveTo>
                  <a:pt x="0" y="0"/>
                </a:moveTo>
                <a:lnTo>
                  <a:pt x="18288000" y="0"/>
                </a:lnTo>
                <a:lnTo>
                  <a:pt x="18288000" y="12192000"/>
                </a:lnTo>
                <a:lnTo>
                  <a:pt x="0" y="12192000"/>
                </a:lnTo>
                <a:lnTo>
                  <a:pt x="0" y="0"/>
                </a:lnTo>
                <a:close/>
              </a:path>
            </a:pathLst>
          </a:custGeom>
          <a:blipFill>
            <a:blip r:embed="rId2"/>
            <a:stretch>
              <a:fillRect t="-49999" b="-49999"/>
            </a:stretch>
          </a:blipFill>
        </p:spPr>
        <p:txBody>
          <a:bodyPr/>
          <a:lstStyle/>
          <a:p>
            <a:endParaRPr lang="es-CO"/>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FFFFFF">
                <a:alpha val="73725"/>
              </a:srgbClr>
            </a:solidFill>
          </p:spPr>
          <p:txBody>
            <a:bodyPr/>
            <a:lstStyle/>
            <a:p>
              <a:endParaRPr lang="es-CO"/>
            </a:p>
          </p:txBody>
        </p:sp>
        <p:sp>
          <p:nvSpPr>
            <p:cNvPr id="5" name="TextBox 5"/>
            <p:cNvSpPr txBox="1"/>
            <p:nvPr/>
          </p:nvSpPr>
          <p:spPr>
            <a:xfrm>
              <a:off x="0" y="-47625"/>
              <a:ext cx="4816593" cy="275695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346406" y="6401229"/>
            <a:ext cx="32028641" cy="15373748"/>
          </a:xfrm>
          <a:custGeom>
            <a:avLst/>
            <a:gdLst/>
            <a:ahLst/>
            <a:cxnLst/>
            <a:rect l="l" t="t" r="r" b="b"/>
            <a:pathLst>
              <a:path w="32028641" h="15373748">
                <a:moveTo>
                  <a:pt x="0" y="0"/>
                </a:moveTo>
                <a:lnTo>
                  <a:pt x="32028641" y="0"/>
                </a:lnTo>
                <a:lnTo>
                  <a:pt x="32028641" y="15373747"/>
                </a:lnTo>
                <a:lnTo>
                  <a:pt x="0" y="153737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7" name="Freeform 7"/>
          <p:cNvSpPr/>
          <p:nvPr/>
        </p:nvSpPr>
        <p:spPr>
          <a:xfrm>
            <a:off x="-7487233" y="6994380"/>
            <a:ext cx="32028641" cy="15373748"/>
          </a:xfrm>
          <a:custGeom>
            <a:avLst/>
            <a:gdLst/>
            <a:ahLst/>
            <a:cxnLst/>
            <a:rect l="l" t="t" r="r" b="b"/>
            <a:pathLst>
              <a:path w="32028641" h="15373748">
                <a:moveTo>
                  <a:pt x="0" y="0"/>
                </a:moveTo>
                <a:lnTo>
                  <a:pt x="32028641" y="0"/>
                </a:lnTo>
                <a:lnTo>
                  <a:pt x="32028641" y="15373747"/>
                </a:lnTo>
                <a:lnTo>
                  <a:pt x="0" y="153737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O"/>
          </a:p>
        </p:txBody>
      </p:sp>
      <p:sp>
        <p:nvSpPr>
          <p:cNvPr id="8" name="Freeform 8"/>
          <p:cNvSpPr/>
          <p:nvPr/>
        </p:nvSpPr>
        <p:spPr>
          <a:xfrm>
            <a:off x="-6870321" y="6708630"/>
            <a:ext cx="32028641" cy="15373748"/>
          </a:xfrm>
          <a:custGeom>
            <a:avLst/>
            <a:gdLst/>
            <a:ahLst/>
            <a:cxnLst/>
            <a:rect l="l" t="t" r="r" b="b"/>
            <a:pathLst>
              <a:path w="32028641" h="15373748">
                <a:moveTo>
                  <a:pt x="0" y="0"/>
                </a:moveTo>
                <a:lnTo>
                  <a:pt x="32028642" y="0"/>
                </a:lnTo>
                <a:lnTo>
                  <a:pt x="32028642" y="15373747"/>
                </a:lnTo>
                <a:lnTo>
                  <a:pt x="0" y="153737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CO"/>
          </a:p>
        </p:txBody>
      </p:sp>
      <p:sp>
        <p:nvSpPr>
          <p:cNvPr id="9" name="AutoShape 9"/>
          <p:cNvSpPr/>
          <p:nvPr/>
        </p:nvSpPr>
        <p:spPr>
          <a:xfrm>
            <a:off x="4586857" y="5775916"/>
            <a:ext cx="9311211" cy="0"/>
          </a:xfrm>
          <a:prstGeom prst="line">
            <a:avLst/>
          </a:prstGeom>
          <a:ln w="114300" cap="flat">
            <a:solidFill>
              <a:srgbClr val="03459B"/>
            </a:solidFill>
            <a:prstDash val="solid"/>
            <a:headEnd type="none" w="sm" len="sm"/>
            <a:tailEnd type="none" w="sm" len="sm"/>
          </a:ln>
        </p:spPr>
        <p:txBody>
          <a:bodyPr/>
          <a:lstStyle/>
          <a:p>
            <a:endParaRPr lang="es-CO"/>
          </a:p>
        </p:txBody>
      </p:sp>
      <p:grpSp>
        <p:nvGrpSpPr>
          <p:cNvPr id="10" name="Group 10"/>
          <p:cNvGrpSpPr/>
          <p:nvPr/>
        </p:nvGrpSpPr>
        <p:grpSpPr>
          <a:xfrm>
            <a:off x="15921006" y="9350172"/>
            <a:ext cx="126666" cy="126666"/>
            <a:chOff x="0" y="0"/>
            <a:chExt cx="220156" cy="220156"/>
          </a:xfrm>
        </p:grpSpPr>
        <p:sp>
          <p:nvSpPr>
            <p:cNvPr id="11" name="Freeform 11"/>
            <p:cNvSpPr/>
            <p:nvPr/>
          </p:nvSpPr>
          <p:spPr>
            <a:xfrm>
              <a:off x="0" y="0"/>
              <a:ext cx="220156" cy="220156"/>
            </a:xfrm>
            <a:custGeom>
              <a:avLst/>
              <a:gdLst/>
              <a:ahLst/>
              <a:cxnLst/>
              <a:rect l="l" t="t" r="r" b="b"/>
              <a:pathLst>
                <a:path w="220156" h="220156">
                  <a:moveTo>
                    <a:pt x="0" y="0"/>
                  </a:moveTo>
                  <a:lnTo>
                    <a:pt x="220156" y="0"/>
                  </a:lnTo>
                  <a:lnTo>
                    <a:pt x="220156" y="220156"/>
                  </a:lnTo>
                  <a:lnTo>
                    <a:pt x="0" y="220156"/>
                  </a:lnTo>
                  <a:close/>
                </a:path>
              </a:pathLst>
            </a:custGeom>
            <a:solidFill>
              <a:srgbClr val="9ACBFF"/>
            </a:solidFill>
          </p:spPr>
          <p:txBody>
            <a:bodyPr/>
            <a:lstStyle/>
            <a:p>
              <a:endParaRPr lang="es-CO"/>
            </a:p>
          </p:txBody>
        </p:sp>
        <p:sp>
          <p:nvSpPr>
            <p:cNvPr id="12" name="TextBox 12"/>
            <p:cNvSpPr txBox="1"/>
            <p:nvPr/>
          </p:nvSpPr>
          <p:spPr>
            <a:xfrm>
              <a:off x="0" y="-38100"/>
              <a:ext cx="220156" cy="258256"/>
            </a:xfrm>
            <a:prstGeom prst="rect">
              <a:avLst/>
            </a:prstGeom>
          </p:spPr>
          <p:txBody>
            <a:bodyPr lIns="50800" tIns="50800" rIns="50800" bIns="50800" rtlCol="0" anchor="ctr"/>
            <a:lstStyle/>
            <a:p>
              <a:pPr algn="ctr">
                <a:lnSpc>
                  <a:spcPts val="2380"/>
                </a:lnSpc>
              </a:pPr>
              <a:endParaRPr/>
            </a:p>
          </p:txBody>
        </p:sp>
      </p:grpSp>
      <p:sp>
        <p:nvSpPr>
          <p:cNvPr id="13" name="Freeform 13"/>
          <p:cNvSpPr/>
          <p:nvPr/>
        </p:nvSpPr>
        <p:spPr>
          <a:xfrm>
            <a:off x="1829700" y="9453588"/>
            <a:ext cx="4542655" cy="2486071"/>
          </a:xfrm>
          <a:custGeom>
            <a:avLst/>
            <a:gdLst/>
            <a:ahLst/>
            <a:cxnLst/>
            <a:rect l="l" t="t" r="r" b="b"/>
            <a:pathLst>
              <a:path w="4542655" h="2486071">
                <a:moveTo>
                  <a:pt x="0" y="0"/>
                </a:moveTo>
                <a:lnTo>
                  <a:pt x="4542656" y="0"/>
                </a:lnTo>
                <a:lnTo>
                  <a:pt x="4542656" y="2486071"/>
                </a:lnTo>
                <a:lnTo>
                  <a:pt x="0" y="248607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CO"/>
          </a:p>
        </p:txBody>
      </p:sp>
      <p:sp>
        <p:nvSpPr>
          <p:cNvPr id="14" name="Freeform 14"/>
          <p:cNvSpPr/>
          <p:nvPr/>
        </p:nvSpPr>
        <p:spPr>
          <a:xfrm flipH="1">
            <a:off x="14956709" y="-349250"/>
            <a:ext cx="3994246" cy="4112479"/>
          </a:xfrm>
          <a:custGeom>
            <a:avLst/>
            <a:gdLst/>
            <a:ahLst/>
            <a:cxnLst/>
            <a:rect l="l" t="t" r="r" b="b"/>
            <a:pathLst>
              <a:path w="3994246" h="4112479">
                <a:moveTo>
                  <a:pt x="3994245" y="0"/>
                </a:moveTo>
                <a:lnTo>
                  <a:pt x="0" y="0"/>
                </a:lnTo>
                <a:lnTo>
                  <a:pt x="0" y="4112479"/>
                </a:lnTo>
                <a:lnTo>
                  <a:pt x="3994245" y="4112479"/>
                </a:lnTo>
                <a:lnTo>
                  <a:pt x="3994245"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s-CO"/>
          </a:p>
        </p:txBody>
      </p:sp>
      <p:sp>
        <p:nvSpPr>
          <p:cNvPr id="15" name="Freeform 15"/>
          <p:cNvSpPr/>
          <p:nvPr/>
        </p:nvSpPr>
        <p:spPr>
          <a:xfrm>
            <a:off x="0" y="0"/>
            <a:ext cx="4245360" cy="4245360"/>
          </a:xfrm>
          <a:custGeom>
            <a:avLst/>
            <a:gdLst/>
            <a:ahLst/>
            <a:cxnLst/>
            <a:rect l="l" t="t" r="r" b="b"/>
            <a:pathLst>
              <a:path w="4245360" h="4245360">
                <a:moveTo>
                  <a:pt x="0" y="0"/>
                </a:moveTo>
                <a:lnTo>
                  <a:pt x="4245360" y="0"/>
                </a:lnTo>
                <a:lnTo>
                  <a:pt x="4245360" y="4245360"/>
                </a:lnTo>
                <a:lnTo>
                  <a:pt x="0" y="4245360"/>
                </a:lnTo>
                <a:lnTo>
                  <a:pt x="0" y="0"/>
                </a:lnTo>
                <a:close/>
              </a:path>
            </a:pathLst>
          </a:custGeom>
          <a:blipFill>
            <a:blip r:embed="rId13"/>
            <a:stretch>
              <a:fillRect/>
            </a:stretch>
          </a:blipFill>
        </p:spPr>
        <p:txBody>
          <a:bodyPr/>
          <a:lstStyle/>
          <a:p>
            <a:endParaRPr lang="es-CO"/>
          </a:p>
        </p:txBody>
      </p:sp>
      <p:sp>
        <p:nvSpPr>
          <p:cNvPr id="16" name="TextBox 16"/>
          <p:cNvSpPr txBox="1"/>
          <p:nvPr/>
        </p:nvSpPr>
        <p:spPr>
          <a:xfrm>
            <a:off x="6937860" y="2738841"/>
            <a:ext cx="4412280" cy="1371645"/>
          </a:xfrm>
          <a:prstGeom prst="rect">
            <a:avLst/>
          </a:prstGeom>
        </p:spPr>
        <p:txBody>
          <a:bodyPr lIns="0" tIns="0" rIns="0" bIns="0" rtlCol="0" anchor="t">
            <a:spAutoFit/>
          </a:bodyPr>
          <a:lstStyle/>
          <a:p>
            <a:pPr algn="ctr">
              <a:lnSpc>
                <a:spcPts val="10615"/>
              </a:lnSpc>
            </a:pPr>
            <a:r>
              <a:rPr lang="en-US" sz="7582" b="1">
                <a:solidFill>
                  <a:srgbClr val="074BA4"/>
                </a:solidFill>
                <a:latin typeface="Poppins Medium"/>
                <a:ea typeface="Poppins Medium"/>
                <a:cs typeface="Poppins Medium"/>
                <a:sym typeface="Poppins Medium"/>
              </a:rPr>
              <a:t>INFORME </a:t>
            </a:r>
          </a:p>
        </p:txBody>
      </p:sp>
      <p:sp>
        <p:nvSpPr>
          <p:cNvPr id="17" name="TextBox 17"/>
          <p:cNvSpPr txBox="1"/>
          <p:nvPr/>
        </p:nvSpPr>
        <p:spPr>
          <a:xfrm>
            <a:off x="4389932" y="3805686"/>
            <a:ext cx="9508135" cy="1925384"/>
          </a:xfrm>
          <a:prstGeom prst="rect">
            <a:avLst/>
          </a:prstGeom>
        </p:spPr>
        <p:txBody>
          <a:bodyPr lIns="0" tIns="0" rIns="0" bIns="0" rtlCol="0" anchor="t">
            <a:spAutoFit/>
          </a:bodyPr>
          <a:lstStyle/>
          <a:p>
            <a:pPr algn="ctr">
              <a:lnSpc>
                <a:spcPts val="14925"/>
              </a:lnSpc>
            </a:pPr>
            <a:r>
              <a:rPr lang="en-US" sz="10661" b="1" spc="842">
                <a:solidFill>
                  <a:srgbClr val="03459B"/>
                </a:solidFill>
                <a:latin typeface="Poppins Ultra-Bold"/>
                <a:ea typeface="Poppins Ultra-Bold"/>
                <a:cs typeface="Poppins Ultra-Bold"/>
                <a:sym typeface="Poppins Ultra-Bold"/>
              </a:rPr>
              <a:t>DE GESTIÓN</a:t>
            </a:r>
          </a:p>
        </p:txBody>
      </p:sp>
      <p:sp>
        <p:nvSpPr>
          <p:cNvPr id="18" name="TextBox 18"/>
          <p:cNvSpPr txBox="1"/>
          <p:nvPr/>
        </p:nvSpPr>
        <p:spPr>
          <a:xfrm>
            <a:off x="4743919" y="6150978"/>
            <a:ext cx="8680868" cy="843402"/>
          </a:xfrm>
          <a:prstGeom prst="rect">
            <a:avLst/>
          </a:prstGeom>
        </p:spPr>
        <p:txBody>
          <a:bodyPr lIns="0" tIns="0" rIns="0" bIns="0" rtlCol="0" anchor="t">
            <a:spAutoFit/>
          </a:bodyPr>
          <a:lstStyle/>
          <a:p>
            <a:pPr algn="ctr">
              <a:lnSpc>
                <a:spcPts val="6591"/>
              </a:lnSpc>
            </a:pPr>
            <a:r>
              <a:rPr lang="en-US" sz="4708" b="1" spc="1393">
                <a:solidFill>
                  <a:srgbClr val="03459B"/>
                </a:solidFill>
                <a:latin typeface="Poppins Semi-Bold"/>
                <a:ea typeface="Poppins Semi-Bold"/>
                <a:cs typeface="Poppins Semi-Bold"/>
                <a:sym typeface="Poppins Semi-Bold"/>
              </a:rPr>
              <a:t>AGOSTO 2025</a:t>
            </a:r>
          </a:p>
        </p:txBody>
      </p:sp>
      <p:sp>
        <p:nvSpPr>
          <p:cNvPr id="19" name="Freeform 19"/>
          <p:cNvSpPr/>
          <p:nvPr/>
        </p:nvSpPr>
        <p:spPr>
          <a:xfrm>
            <a:off x="13045702" y="5936747"/>
            <a:ext cx="5750608" cy="5750608"/>
          </a:xfrm>
          <a:custGeom>
            <a:avLst/>
            <a:gdLst/>
            <a:ahLst/>
            <a:cxnLst/>
            <a:rect l="l" t="t" r="r" b="b"/>
            <a:pathLst>
              <a:path w="5750608" h="5750608">
                <a:moveTo>
                  <a:pt x="0" y="0"/>
                </a:moveTo>
                <a:lnTo>
                  <a:pt x="5750608" y="0"/>
                </a:lnTo>
                <a:lnTo>
                  <a:pt x="5750608" y="5750608"/>
                </a:lnTo>
                <a:lnTo>
                  <a:pt x="0" y="5750608"/>
                </a:lnTo>
                <a:lnTo>
                  <a:pt x="0" y="0"/>
                </a:lnTo>
                <a:close/>
              </a:path>
            </a:pathLst>
          </a:custGeom>
          <a:blipFill>
            <a:blip r:embed="rId14"/>
            <a:stretch>
              <a:fillRect/>
            </a:stretch>
          </a:blipFill>
        </p:spPr>
        <p:txBody>
          <a:bodyPr/>
          <a:lstStyle/>
          <a:p>
            <a:endParaRPr lang="es-CO"/>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s-CO"/>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33372">
                <a:alpha val="91765"/>
              </a:srgbClr>
            </a:solidFill>
          </p:spPr>
          <p:txBody>
            <a:bodyPr/>
            <a:lstStyle/>
            <a:p>
              <a:endParaRPr lang="es-CO"/>
            </a:p>
          </p:txBody>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380"/>
                </a:lnSpc>
              </a:pPr>
              <a:endParaRPr/>
            </a:p>
          </p:txBody>
        </p:sp>
      </p:grpSp>
      <p:grpSp>
        <p:nvGrpSpPr>
          <p:cNvPr id="6" name="Group 6"/>
          <p:cNvGrpSpPr/>
          <p:nvPr/>
        </p:nvGrpSpPr>
        <p:grpSpPr>
          <a:xfrm>
            <a:off x="8305502" y="1217856"/>
            <a:ext cx="6152006" cy="6168182"/>
            <a:chOff x="0" y="0"/>
            <a:chExt cx="1620281" cy="1624542"/>
          </a:xfrm>
        </p:grpSpPr>
        <p:sp>
          <p:nvSpPr>
            <p:cNvPr id="7" name="Freeform 7"/>
            <p:cNvSpPr/>
            <p:nvPr/>
          </p:nvSpPr>
          <p:spPr>
            <a:xfrm>
              <a:off x="0" y="0"/>
              <a:ext cx="1620281" cy="1624542"/>
            </a:xfrm>
            <a:custGeom>
              <a:avLst/>
              <a:gdLst/>
              <a:ahLst/>
              <a:cxnLst/>
              <a:rect l="l" t="t" r="r" b="b"/>
              <a:pathLst>
                <a:path w="1620281" h="1624542">
                  <a:moveTo>
                    <a:pt x="0" y="0"/>
                  </a:moveTo>
                  <a:lnTo>
                    <a:pt x="1620281" y="0"/>
                  </a:lnTo>
                  <a:lnTo>
                    <a:pt x="1620281" y="1624542"/>
                  </a:lnTo>
                  <a:lnTo>
                    <a:pt x="0" y="1624542"/>
                  </a:lnTo>
                  <a:close/>
                </a:path>
              </a:pathLst>
            </a:custGeom>
            <a:solidFill>
              <a:srgbClr val="FFFFFF"/>
            </a:solidFill>
          </p:spPr>
          <p:txBody>
            <a:bodyPr/>
            <a:lstStyle/>
            <a:p>
              <a:endParaRPr lang="es-CO"/>
            </a:p>
          </p:txBody>
        </p:sp>
        <p:sp>
          <p:nvSpPr>
            <p:cNvPr id="8" name="TextBox 8"/>
            <p:cNvSpPr txBox="1"/>
            <p:nvPr/>
          </p:nvSpPr>
          <p:spPr>
            <a:xfrm>
              <a:off x="0" y="-38100"/>
              <a:ext cx="1620281" cy="1662642"/>
            </a:xfrm>
            <a:prstGeom prst="rect">
              <a:avLst/>
            </a:prstGeom>
          </p:spPr>
          <p:txBody>
            <a:bodyPr lIns="50800" tIns="50800" rIns="50800" bIns="50800" rtlCol="0" anchor="ctr"/>
            <a:lstStyle/>
            <a:p>
              <a:pPr algn="ctr">
                <a:lnSpc>
                  <a:spcPts val="2380"/>
                </a:lnSpc>
              </a:pPr>
              <a:endParaRPr/>
            </a:p>
          </p:txBody>
        </p:sp>
      </p:grpSp>
      <p:sp>
        <p:nvSpPr>
          <p:cNvPr id="9" name="Freeform 9"/>
          <p:cNvSpPr/>
          <p:nvPr/>
        </p:nvSpPr>
        <p:spPr>
          <a:xfrm>
            <a:off x="8740059" y="1665283"/>
            <a:ext cx="8519241" cy="6217379"/>
          </a:xfrm>
          <a:custGeom>
            <a:avLst/>
            <a:gdLst/>
            <a:ahLst/>
            <a:cxnLst/>
            <a:rect l="l" t="t" r="r" b="b"/>
            <a:pathLst>
              <a:path w="8519241" h="6217379">
                <a:moveTo>
                  <a:pt x="0" y="0"/>
                </a:moveTo>
                <a:lnTo>
                  <a:pt x="8519241" y="0"/>
                </a:lnTo>
                <a:lnTo>
                  <a:pt x="8519241" y="6217379"/>
                </a:lnTo>
                <a:lnTo>
                  <a:pt x="0" y="6217379"/>
                </a:lnTo>
                <a:lnTo>
                  <a:pt x="0" y="0"/>
                </a:lnTo>
                <a:close/>
              </a:path>
            </a:pathLst>
          </a:custGeom>
          <a:blipFill>
            <a:blip r:embed="rId3"/>
            <a:stretch>
              <a:fillRect l="-10190" t="-3205" r="-9077" b="-5744"/>
            </a:stretch>
          </a:blipFill>
        </p:spPr>
        <p:txBody>
          <a:bodyPr/>
          <a:lstStyle/>
          <a:p>
            <a:endParaRPr lang="es-CO"/>
          </a:p>
        </p:txBody>
      </p:sp>
      <p:sp>
        <p:nvSpPr>
          <p:cNvPr id="10" name="Freeform 10"/>
          <p:cNvSpPr/>
          <p:nvPr/>
        </p:nvSpPr>
        <p:spPr>
          <a:xfrm rot="2333263" flipV="1">
            <a:off x="-6788589" y="9203430"/>
            <a:ext cx="25120634" cy="12057904"/>
          </a:xfrm>
          <a:custGeom>
            <a:avLst/>
            <a:gdLst/>
            <a:ahLst/>
            <a:cxnLst/>
            <a:rect l="l" t="t" r="r" b="b"/>
            <a:pathLst>
              <a:path w="25120634" h="12057904">
                <a:moveTo>
                  <a:pt x="0" y="12057904"/>
                </a:moveTo>
                <a:lnTo>
                  <a:pt x="25120633" y="12057904"/>
                </a:lnTo>
                <a:lnTo>
                  <a:pt x="25120633" y="0"/>
                </a:lnTo>
                <a:lnTo>
                  <a:pt x="0" y="0"/>
                </a:lnTo>
                <a:lnTo>
                  <a:pt x="0" y="12057904"/>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11" name="Freeform 11"/>
          <p:cNvSpPr/>
          <p:nvPr/>
        </p:nvSpPr>
        <p:spPr>
          <a:xfrm rot="2333263" flipV="1">
            <a:off x="-7280492" y="9730354"/>
            <a:ext cx="25120634" cy="12057904"/>
          </a:xfrm>
          <a:custGeom>
            <a:avLst/>
            <a:gdLst/>
            <a:ahLst/>
            <a:cxnLst/>
            <a:rect l="l" t="t" r="r" b="b"/>
            <a:pathLst>
              <a:path w="25120634" h="12057904">
                <a:moveTo>
                  <a:pt x="0" y="12057904"/>
                </a:moveTo>
                <a:lnTo>
                  <a:pt x="25120634" y="12057904"/>
                </a:lnTo>
                <a:lnTo>
                  <a:pt x="25120634" y="0"/>
                </a:lnTo>
                <a:lnTo>
                  <a:pt x="0" y="0"/>
                </a:lnTo>
                <a:lnTo>
                  <a:pt x="0" y="12057904"/>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CO"/>
          </a:p>
        </p:txBody>
      </p:sp>
      <p:sp>
        <p:nvSpPr>
          <p:cNvPr id="12" name="Freeform 12"/>
          <p:cNvSpPr/>
          <p:nvPr/>
        </p:nvSpPr>
        <p:spPr>
          <a:xfrm rot="2333263" flipV="1">
            <a:off x="-7056484" y="10851117"/>
            <a:ext cx="25120634" cy="12057904"/>
          </a:xfrm>
          <a:custGeom>
            <a:avLst/>
            <a:gdLst/>
            <a:ahLst/>
            <a:cxnLst/>
            <a:rect l="l" t="t" r="r" b="b"/>
            <a:pathLst>
              <a:path w="25120634" h="12057904">
                <a:moveTo>
                  <a:pt x="0" y="12057905"/>
                </a:moveTo>
                <a:lnTo>
                  <a:pt x="25120634" y="12057905"/>
                </a:lnTo>
                <a:lnTo>
                  <a:pt x="25120634" y="0"/>
                </a:lnTo>
                <a:lnTo>
                  <a:pt x="0" y="0"/>
                </a:lnTo>
                <a:lnTo>
                  <a:pt x="0" y="12057905"/>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CO"/>
          </a:p>
        </p:txBody>
      </p:sp>
      <p:sp>
        <p:nvSpPr>
          <p:cNvPr id="13" name="TextBox 13"/>
          <p:cNvSpPr txBox="1"/>
          <p:nvPr/>
        </p:nvSpPr>
        <p:spPr>
          <a:xfrm>
            <a:off x="1028700" y="367520"/>
            <a:ext cx="7120007" cy="6711315"/>
          </a:xfrm>
          <a:prstGeom prst="rect">
            <a:avLst/>
          </a:prstGeom>
        </p:spPr>
        <p:txBody>
          <a:bodyPr lIns="0" tIns="0" rIns="0" bIns="0" rtlCol="0" anchor="t">
            <a:spAutoFit/>
          </a:bodyPr>
          <a:lstStyle/>
          <a:p>
            <a:pPr algn="just">
              <a:lnSpc>
                <a:spcPts val="3359"/>
              </a:lnSpc>
            </a:pPr>
            <a:r>
              <a:rPr lang="en-US" sz="2400" b="1">
                <a:solidFill>
                  <a:srgbClr val="FFFFFF"/>
                </a:solidFill>
                <a:latin typeface="Poppins Semi-Bold"/>
                <a:ea typeface="Poppins Semi-Bold"/>
                <a:cs typeface="Poppins Semi-Bold"/>
                <a:sym typeface="Poppins Semi-Bold"/>
              </a:rPr>
              <a:t>PLAN DE TRABAJOS A REALIZAR EN SEPTIEMBRE</a:t>
            </a:r>
          </a:p>
          <a:p>
            <a:pPr algn="just">
              <a:lnSpc>
                <a:spcPts val="3359"/>
              </a:lnSpc>
            </a:pPr>
            <a:endParaRPr lang="en-US" sz="2400" b="1">
              <a:solidFill>
                <a:srgbClr val="FFFFFF"/>
              </a:solidFill>
              <a:latin typeface="Poppins Semi-Bold"/>
              <a:ea typeface="Poppins Semi-Bold"/>
              <a:cs typeface="Poppins Semi-Bold"/>
              <a:sym typeface="Poppins Semi-Bold"/>
            </a:endParaRPr>
          </a:p>
          <a:p>
            <a:pPr marL="518160" lvl="1" indent="-259080" algn="just">
              <a:lnSpc>
                <a:spcPts val="3359"/>
              </a:lnSpc>
              <a:buAutoNum type="arabicPeriod"/>
            </a:pPr>
            <a:r>
              <a:rPr lang="en-US" sz="2400" b="1">
                <a:solidFill>
                  <a:srgbClr val="FFFFFF"/>
                </a:solidFill>
                <a:latin typeface="Poppins Semi-Bold"/>
                <a:ea typeface="Poppins Semi-Bold"/>
                <a:cs typeface="Poppins Semi-Bold"/>
                <a:sym typeface="Poppins Semi-Bold"/>
              </a:rPr>
              <a:t>Poda y jardinería primera semana de septiembre</a:t>
            </a:r>
          </a:p>
          <a:p>
            <a:pPr marL="518160" lvl="1" indent="-259080" algn="just">
              <a:lnSpc>
                <a:spcPts val="3359"/>
              </a:lnSpc>
              <a:buAutoNum type="arabicPeriod"/>
            </a:pPr>
            <a:r>
              <a:rPr lang="en-US" sz="2400" b="1">
                <a:solidFill>
                  <a:srgbClr val="FFFFFF"/>
                </a:solidFill>
                <a:latin typeface="Poppins Semi-Bold"/>
                <a:ea typeface="Poppins Semi-Bold"/>
                <a:cs typeface="Poppins Semi-Bold"/>
                <a:sym typeface="Poppins Semi-Bold"/>
              </a:rPr>
              <a:t>Impermeabilización de fachadas primer piso segunda o tercera semana de septiembre</a:t>
            </a:r>
          </a:p>
          <a:p>
            <a:pPr marL="518160" lvl="1" indent="-259080" algn="just">
              <a:lnSpc>
                <a:spcPts val="3359"/>
              </a:lnSpc>
              <a:buAutoNum type="arabicPeriod"/>
            </a:pPr>
            <a:r>
              <a:rPr lang="en-US" sz="2400" b="1">
                <a:solidFill>
                  <a:srgbClr val="FFFFFF"/>
                </a:solidFill>
                <a:latin typeface="Poppins Semi-Bold"/>
                <a:ea typeface="Poppins Semi-Bold"/>
                <a:cs typeface="Poppins Semi-Bold"/>
                <a:sym typeface="Poppins Semi-Bold"/>
              </a:rPr>
              <a:t>Campañas de convivencia: Cortinas,  parqueaderos y mascotas una semanal</a:t>
            </a:r>
          </a:p>
          <a:p>
            <a:pPr marL="518160" lvl="1" indent="-259080" algn="just">
              <a:lnSpc>
                <a:spcPts val="3359"/>
              </a:lnSpc>
              <a:buAutoNum type="arabicPeriod"/>
            </a:pPr>
            <a:r>
              <a:rPr lang="en-US" sz="2400" b="1">
                <a:solidFill>
                  <a:srgbClr val="FFFFFF"/>
                </a:solidFill>
                <a:latin typeface="Poppins Semi-Bold"/>
                <a:ea typeface="Poppins Semi-Bold"/>
                <a:cs typeface="Poppins Semi-Bold"/>
                <a:sym typeface="Poppins Semi-Bold"/>
              </a:rPr>
              <a:t>Lavado de tanques primera o segunda semana  </a:t>
            </a:r>
          </a:p>
          <a:p>
            <a:pPr marL="518160" lvl="1" indent="-259080" algn="just">
              <a:lnSpc>
                <a:spcPts val="3359"/>
              </a:lnSpc>
              <a:buAutoNum type="arabicPeriod"/>
            </a:pPr>
            <a:r>
              <a:rPr lang="en-US" sz="2400" b="1">
                <a:solidFill>
                  <a:srgbClr val="FFFFFF"/>
                </a:solidFill>
                <a:latin typeface="Poppins Semi-Bold"/>
                <a:ea typeface="Poppins Semi-Bold"/>
                <a:cs typeface="Poppins Semi-Bold"/>
                <a:sym typeface="Poppins Semi-Bold"/>
              </a:rPr>
              <a:t>Publicación cartera morosa por torres</a:t>
            </a:r>
          </a:p>
          <a:p>
            <a:pPr marL="518160" lvl="1" indent="-259080" algn="just">
              <a:lnSpc>
                <a:spcPts val="3359"/>
              </a:lnSpc>
              <a:buAutoNum type="arabicPeriod"/>
            </a:pPr>
            <a:r>
              <a:rPr lang="en-US" sz="2400" b="1">
                <a:solidFill>
                  <a:srgbClr val="FFFFFF"/>
                </a:solidFill>
                <a:latin typeface="Poppins Semi-Bold"/>
                <a:ea typeface="Poppins Semi-Bold"/>
                <a:cs typeface="Poppins Semi-Bold"/>
                <a:sym typeface="Poppins Semi-Bold"/>
              </a:rPr>
              <a:t>Seguimiento al proceso de embellecimiento del BBQ</a:t>
            </a:r>
          </a:p>
          <a:p>
            <a:pPr marL="518160" lvl="1" indent="-259080" algn="just">
              <a:lnSpc>
                <a:spcPts val="3359"/>
              </a:lnSpc>
              <a:buAutoNum type="arabicPeriod"/>
            </a:pPr>
            <a:r>
              <a:rPr lang="en-US" sz="2400" b="1">
                <a:solidFill>
                  <a:srgbClr val="FFFFFF"/>
                </a:solidFill>
                <a:latin typeface="Poppins Semi-Bold"/>
                <a:ea typeface="Poppins Semi-Bold"/>
                <a:cs typeface="Poppins Semi-Bold"/>
                <a:sym typeface="Poppins Semi-Bold"/>
              </a:rPr>
              <a:t>Inicio de Estudio de mercado mejora del parque de mascotas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E9E9"/>
        </a:solidFill>
        <a:effectLst/>
      </p:bgPr>
    </p:bg>
    <p:spTree>
      <p:nvGrpSpPr>
        <p:cNvPr id="1" name=""/>
        <p:cNvGrpSpPr/>
        <p:nvPr/>
      </p:nvGrpSpPr>
      <p:grpSpPr>
        <a:xfrm>
          <a:off x="0" y="0"/>
          <a:ext cx="0" cy="0"/>
          <a:chOff x="0" y="0"/>
          <a:chExt cx="0" cy="0"/>
        </a:xfrm>
      </p:grpSpPr>
      <p:sp>
        <p:nvSpPr>
          <p:cNvPr id="2" name="Freeform 2"/>
          <p:cNvSpPr/>
          <p:nvPr/>
        </p:nvSpPr>
        <p:spPr>
          <a:xfrm>
            <a:off x="-7986078" y="7009650"/>
            <a:ext cx="32028641" cy="15373748"/>
          </a:xfrm>
          <a:custGeom>
            <a:avLst/>
            <a:gdLst/>
            <a:ahLst/>
            <a:cxnLst/>
            <a:rect l="l" t="t" r="r" b="b"/>
            <a:pathLst>
              <a:path w="32028641" h="15373748">
                <a:moveTo>
                  <a:pt x="0" y="0"/>
                </a:moveTo>
                <a:lnTo>
                  <a:pt x="32028641" y="0"/>
                </a:lnTo>
                <a:lnTo>
                  <a:pt x="32028641" y="15373748"/>
                </a:lnTo>
                <a:lnTo>
                  <a:pt x="0" y="153737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3" name="Freeform 3"/>
          <p:cNvSpPr/>
          <p:nvPr/>
        </p:nvSpPr>
        <p:spPr>
          <a:xfrm rot="-10800000">
            <a:off x="-6463706" y="-12795873"/>
            <a:ext cx="32028641" cy="15373748"/>
          </a:xfrm>
          <a:custGeom>
            <a:avLst/>
            <a:gdLst/>
            <a:ahLst/>
            <a:cxnLst/>
            <a:rect l="l" t="t" r="r" b="b"/>
            <a:pathLst>
              <a:path w="32028641" h="15373748">
                <a:moveTo>
                  <a:pt x="0" y="0"/>
                </a:moveTo>
                <a:lnTo>
                  <a:pt x="32028641" y="0"/>
                </a:lnTo>
                <a:lnTo>
                  <a:pt x="32028641" y="15373748"/>
                </a:lnTo>
                <a:lnTo>
                  <a:pt x="0" y="153737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4" name="Freeform 4"/>
          <p:cNvSpPr/>
          <p:nvPr/>
        </p:nvSpPr>
        <p:spPr>
          <a:xfrm>
            <a:off x="-7436589" y="7581150"/>
            <a:ext cx="32028641" cy="15373748"/>
          </a:xfrm>
          <a:custGeom>
            <a:avLst/>
            <a:gdLst/>
            <a:ahLst/>
            <a:cxnLst/>
            <a:rect l="l" t="t" r="r" b="b"/>
            <a:pathLst>
              <a:path w="32028641" h="15373748">
                <a:moveTo>
                  <a:pt x="0" y="0"/>
                </a:moveTo>
                <a:lnTo>
                  <a:pt x="32028641" y="0"/>
                </a:lnTo>
                <a:lnTo>
                  <a:pt x="32028641" y="15373748"/>
                </a:lnTo>
                <a:lnTo>
                  <a:pt x="0" y="153737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5" name="Freeform 5"/>
          <p:cNvSpPr/>
          <p:nvPr/>
        </p:nvSpPr>
        <p:spPr>
          <a:xfrm rot="-10800000">
            <a:off x="-7013196" y="-13367373"/>
            <a:ext cx="32028641" cy="15373748"/>
          </a:xfrm>
          <a:custGeom>
            <a:avLst/>
            <a:gdLst/>
            <a:ahLst/>
            <a:cxnLst/>
            <a:rect l="l" t="t" r="r" b="b"/>
            <a:pathLst>
              <a:path w="32028641" h="15373748">
                <a:moveTo>
                  <a:pt x="0" y="0"/>
                </a:moveTo>
                <a:lnTo>
                  <a:pt x="32028642" y="0"/>
                </a:lnTo>
                <a:lnTo>
                  <a:pt x="32028642" y="15373748"/>
                </a:lnTo>
                <a:lnTo>
                  <a:pt x="0" y="153737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6" name="Freeform 6"/>
          <p:cNvSpPr/>
          <p:nvPr/>
        </p:nvSpPr>
        <p:spPr>
          <a:xfrm>
            <a:off x="-6040313" y="8378075"/>
            <a:ext cx="32028641" cy="15373748"/>
          </a:xfrm>
          <a:custGeom>
            <a:avLst/>
            <a:gdLst/>
            <a:ahLst/>
            <a:cxnLst/>
            <a:rect l="l" t="t" r="r" b="b"/>
            <a:pathLst>
              <a:path w="32028641" h="15373748">
                <a:moveTo>
                  <a:pt x="0" y="0"/>
                </a:moveTo>
                <a:lnTo>
                  <a:pt x="32028641" y="0"/>
                </a:lnTo>
                <a:lnTo>
                  <a:pt x="32028641" y="15373748"/>
                </a:lnTo>
                <a:lnTo>
                  <a:pt x="0" y="153737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CO"/>
          </a:p>
        </p:txBody>
      </p:sp>
      <p:sp>
        <p:nvSpPr>
          <p:cNvPr id="7" name="Freeform 7"/>
          <p:cNvSpPr/>
          <p:nvPr/>
        </p:nvSpPr>
        <p:spPr>
          <a:xfrm rot="-10800000">
            <a:off x="-8409472" y="-14164298"/>
            <a:ext cx="32028641" cy="15373748"/>
          </a:xfrm>
          <a:custGeom>
            <a:avLst/>
            <a:gdLst/>
            <a:ahLst/>
            <a:cxnLst/>
            <a:rect l="l" t="t" r="r" b="b"/>
            <a:pathLst>
              <a:path w="32028641" h="15373748">
                <a:moveTo>
                  <a:pt x="0" y="0"/>
                </a:moveTo>
                <a:lnTo>
                  <a:pt x="32028641" y="0"/>
                </a:lnTo>
                <a:lnTo>
                  <a:pt x="32028641" y="15373748"/>
                </a:lnTo>
                <a:lnTo>
                  <a:pt x="0" y="153737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CO"/>
          </a:p>
        </p:txBody>
      </p:sp>
      <p:sp>
        <p:nvSpPr>
          <p:cNvPr id="8" name="Freeform 8"/>
          <p:cNvSpPr/>
          <p:nvPr/>
        </p:nvSpPr>
        <p:spPr>
          <a:xfrm>
            <a:off x="12098677" y="2937114"/>
            <a:ext cx="5750608" cy="5750608"/>
          </a:xfrm>
          <a:custGeom>
            <a:avLst/>
            <a:gdLst/>
            <a:ahLst/>
            <a:cxnLst/>
            <a:rect l="l" t="t" r="r" b="b"/>
            <a:pathLst>
              <a:path w="5750608" h="5750608">
                <a:moveTo>
                  <a:pt x="0" y="0"/>
                </a:moveTo>
                <a:lnTo>
                  <a:pt x="5750608" y="0"/>
                </a:lnTo>
                <a:lnTo>
                  <a:pt x="5750608" y="5750608"/>
                </a:lnTo>
                <a:lnTo>
                  <a:pt x="0" y="5750608"/>
                </a:lnTo>
                <a:lnTo>
                  <a:pt x="0" y="0"/>
                </a:lnTo>
                <a:close/>
              </a:path>
            </a:pathLst>
          </a:custGeom>
          <a:blipFill>
            <a:blip r:embed="rId8"/>
            <a:stretch>
              <a:fillRect/>
            </a:stretch>
          </a:blipFill>
        </p:spPr>
        <p:txBody>
          <a:bodyPr/>
          <a:lstStyle/>
          <a:p>
            <a:endParaRPr lang="es-CO"/>
          </a:p>
        </p:txBody>
      </p:sp>
      <p:sp>
        <p:nvSpPr>
          <p:cNvPr id="9" name="Freeform 9"/>
          <p:cNvSpPr/>
          <p:nvPr/>
        </p:nvSpPr>
        <p:spPr>
          <a:xfrm>
            <a:off x="1028700" y="3976979"/>
            <a:ext cx="3670878" cy="3670878"/>
          </a:xfrm>
          <a:custGeom>
            <a:avLst/>
            <a:gdLst/>
            <a:ahLst/>
            <a:cxnLst/>
            <a:rect l="l" t="t" r="r" b="b"/>
            <a:pathLst>
              <a:path w="3670878" h="3670878">
                <a:moveTo>
                  <a:pt x="0" y="0"/>
                </a:moveTo>
                <a:lnTo>
                  <a:pt x="3670878" y="0"/>
                </a:lnTo>
                <a:lnTo>
                  <a:pt x="3670878" y="3670878"/>
                </a:lnTo>
                <a:lnTo>
                  <a:pt x="0" y="3670878"/>
                </a:lnTo>
                <a:lnTo>
                  <a:pt x="0" y="0"/>
                </a:lnTo>
                <a:close/>
              </a:path>
            </a:pathLst>
          </a:custGeom>
          <a:blipFill>
            <a:blip r:embed="rId9"/>
            <a:stretch>
              <a:fillRect/>
            </a:stretch>
          </a:blipFill>
        </p:spPr>
        <p:txBody>
          <a:bodyPr/>
          <a:lstStyle/>
          <a:p>
            <a:endParaRPr lang="es-CO"/>
          </a:p>
        </p:txBody>
      </p:sp>
      <p:sp>
        <p:nvSpPr>
          <p:cNvPr id="10" name="TextBox 10"/>
          <p:cNvSpPr txBox="1"/>
          <p:nvPr/>
        </p:nvSpPr>
        <p:spPr>
          <a:xfrm>
            <a:off x="1362181" y="1615009"/>
            <a:ext cx="15563638" cy="2216775"/>
          </a:xfrm>
          <a:prstGeom prst="rect">
            <a:avLst/>
          </a:prstGeom>
        </p:spPr>
        <p:txBody>
          <a:bodyPr lIns="0" tIns="0" rIns="0" bIns="0" rtlCol="0" anchor="t">
            <a:spAutoFit/>
          </a:bodyPr>
          <a:lstStyle/>
          <a:p>
            <a:pPr algn="ctr">
              <a:lnSpc>
                <a:spcPts val="18060"/>
              </a:lnSpc>
            </a:pPr>
            <a:r>
              <a:rPr lang="en-US" sz="12900">
                <a:solidFill>
                  <a:srgbClr val="011632"/>
                </a:solidFill>
                <a:latin typeface="Bernoru"/>
                <a:ea typeface="Bernoru"/>
                <a:cs typeface="Bernoru"/>
                <a:sym typeface="Bernoru"/>
              </a:rPr>
              <a:t>MUCHAS GRACIAS</a:t>
            </a:r>
          </a:p>
        </p:txBody>
      </p:sp>
      <p:sp>
        <p:nvSpPr>
          <p:cNvPr id="11" name="TextBox 11"/>
          <p:cNvSpPr txBox="1"/>
          <p:nvPr/>
        </p:nvSpPr>
        <p:spPr>
          <a:xfrm>
            <a:off x="4166958" y="5745743"/>
            <a:ext cx="9954084" cy="381409"/>
          </a:xfrm>
          <a:prstGeom prst="rect">
            <a:avLst/>
          </a:prstGeom>
        </p:spPr>
        <p:txBody>
          <a:bodyPr lIns="0" tIns="0" rIns="0" bIns="0" rtlCol="0" anchor="t">
            <a:spAutoFit/>
          </a:bodyPr>
          <a:lstStyle/>
          <a:p>
            <a:pPr algn="ctr">
              <a:lnSpc>
                <a:spcPts val="2932"/>
              </a:lnSpc>
            </a:pPr>
            <a:r>
              <a:rPr lang="en-US" sz="2094" b="1">
                <a:solidFill>
                  <a:srgbClr val="011632"/>
                </a:solidFill>
                <a:latin typeface="Poppins Bold"/>
                <a:ea typeface="Poppins Bold"/>
                <a:cs typeface="Poppins Bold"/>
                <a:sym typeface="Poppins Bold"/>
              </a:rPr>
              <a:t>ESTAMOS CONSTUYENDO COMUNIDAD.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7741" y="1812798"/>
            <a:ext cx="9245020" cy="5200324"/>
          </a:xfrm>
          <a:custGeom>
            <a:avLst/>
            <a:gdLst/>
            <a:ahLst/>
            <a:cxnLst/>
            <a:rect l="l" t="t" r="r" b="b"/>
            <a:pathLst>
              <a:path w="9245020" h="5200324">
                <a:moveTo>
                  <a:pt x="0" y="0"/>
                </a:moveTo>
                <a:lnTo>
                  <a:pt x="9245020" y="0"/>
                </a:lnTo>
                <a:lnTo>
                  <a:pt x="9245020" y="5200323"/>
                </a:lnTo>
                <a:lnTo>
                  <a:pt x="0" y="5200323"/>
                </a:lnTo>
                <a:lnTo>
                  <a:pt x="0" y="0"/>
                </a:lnTo>
                <a:close/>
              </a:path>
            </a:pathLst>
          </a:custGeom>
          <a:blipFill>
            <a:blip r:embed="rId2"/>
            <a:stretch>
              <a:fillRect t="-54762" b="-82406"/>
            </a:stretch>
          </a:blipFill>
        </p:spPr>
        <p:txBody>
          <a:bodyPr/>
          <a:lstStyle/>
          <a:p>
            <a:endParaRPr lang="es-CO"/>
          </a:p>
        </p:txBody>
      </p:sp>
      <p:sp>
        <p:nvSpPr>
          <p:cNvPr id="3" name="Freeform 3"/>
          <p:cNvSpPr/>
          <p:nvPr/>
        </p:nvSpPr>
        <p:spPr>
          <a:xfrm>
            <a:off x="-7572108" y="7013121"/>
            <a:ext cx="32028641" cy="15373748"/>
          </a:xfrm>
          <a:custGeom>
            <a:avLst/>
            <a:gdLst/>
            <a:ahLst/>
            <a:cxnLst/>
            <a:rect l="l" t="t" r="r" b="b"/>
            <a:pathLst>
              <a:path w="32028641" h="15373748">
                <a:moveTo>
                  <a:pt x="0" y="0"/>
                </a:moveTo>
                <a:lnTo>
                  <a:pt x="32028641" y="0"/>
                </a:lnTo>
                <a:lnTo>
                  <a:pt x="32028641" y="15373748"/>
                </a:lnTo>
                <a:lnTo>
                  <a:pt x="0" y="153737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4" name="Freeform 4"/>
          <p:cNvSpPr/>
          <p:nvPr/>
        </p:nvSpPr>
        <p:spPr>
          <a:xfrm>
            <a:off x="-7244869" y="7362371"/>
            <a:ext cx="32028641" cy="15373748"/>
          </a:xfrm>
          <a:custGeom>
            <a:avLst/>
            <a:gdLst/>
            <a:ahLst/>
            <a:cxnLst/>
            <a:rect l="l" t="t" r="r" b="b"/>
            <a:pathLst>
              <a:path w="32028641" h="15373748">
                <a:moveTo>
                  <a:pt x="0" y="0"/>
                </a:moveTo>
                <a:lnTo>
                  <a:pt x="32028641" y="0"/>
                </a:lnTo>
                <a:lnTo>
                  <a:pt x="32028641" y="15373748"/>
                </a:lnTo>
                <a:lnTo>
                  <a:pt x="0" y="153737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O"/>
          </a:p>
        </p:txBody>
      </p:sp>
      <p:sp>
        <p:nvSpPr>
          <p:cNvPr id="5" name="Freeform 5"/>
          <p:cNvSpPr/>
          <p:nvPr/>
        </p:nvSpPr>
        <p:spPr>
          <a:xfrm>
            <a:off x="-5340592" y="7524296"/>
            <a:ext cx="32028641" cy="15373748"/>
          </a:xfrm>
          <a:custGeom>
            <a:avLst/>
            <a:gdLst/>
            <a:ahLst/>
            <a:cxnLst/>
            <a:rect l="l" t="t" r="r" b="b"/>
            <a:pathLst>
              <a:path w="32028641" h="15373748">
                <a:moveTo>
                  <a:pt x="0" y="0"/>
                </a:moveTo>
                <a:lnTo>
                  <a:pt x="32028641" y="0"/>
                </a:lnTo>
                <a:lnTo>
                  <a:pt x="32028641" y="15373748"/>
                </a:lnTo>
                <a:lnTo>
                  <a:pt x="0" y="153737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CO"/>
          </a:p>
        </p:txBody>
      </p:sp>
      <p:grpSp>
        <p:nvGrpSpPr>
          <p:cNvPr id="6" name="Group 6"/>
          <p:cNvGrpSpPr/>
          <p:nvPr/>
        </p:nvGrpSpPr>
        <p:grpSpPr>
          <a:xfrm>
            <a:off x="457741" y="1812798"/>
            <a:ext cx="9245020" cy="5200324"/>
            <a:chOff x="0" y="0"/>
            <a:chExt cx="2176252" cy="1224142"/>
          </a:xfrm>
        </p:grpSpPr>
        <p:sp>
          <p:nvSpPr>
            <p:cNvPr id="7" name="Freeform 7"/>
            <p:cNvSpPr/>
            <p:nvPr/>
          </p:nvSpPr>
          <p:spPr>
            <a:xfrm>
              <a:off x="0" y="0"/>
              <a:ext cx="2176252" cy="1224142"/>
            </a:xfrm>
            <a:custGeom>
              <a:avLst/>
              <a:gdLst/>
              <a:ahLst/>
              <a:cxnLst/>
              <a:rect l="l" t="t" r="r" b="b"/>
              <a:pathLst>
                <a:path w="2176252" h="1224142">
                  <a:moveTo>
                    <a:pt x="0" y="0"/>
                  </a:moveTo>
                  <a:lnTo>
                    <a:pt x="2176252" y="0"/>
                  </a:lnTo>
                  <a:lnTo>
                    <a:pt x="2176252" y="1224142"/>
                  </a:lnTo>
                  <a:lnTo>
                    <a:pt x="0" y="1224142"/>
                  </a:lnTo>
                  <a:close/>
                </a:path>
              </a:pathLst>
            </a:custGeom>
            <a:solidFill>
              <a:srgbClr val="011632">
                <a:alpha val="84706"/>
              </a:srgbClr>
            </a:solidFill>
          </p:spPr>
          <p:txBody>
            <a:bodyPr/>
            <a:lstStyle/>
            <a:p>
              <a:endParaRPr lang="es-CO"/>
            </a:p>
          </p:txBody>
        </p:sp>
        <p:sp>
          <p:nvSpPr>
            <p:cNvPr id="8" name="TextBox 8"/>
            <p:cNvSpPr txBox="1"/>
            <p:nvPr/>
          </p:nvSpPr>
          <p:spPr>
            <a:xfrm>
              <a:off x="0" y="-38100"/>
              <a:ext cx="2176252" cy="1262242"/>
            </a:xfrm>
            <a:prstGeom prst="rect">
              <a:avLst/>
            </a:prstGeom>
          </p:spPr>
          <p:txBody>
            <a:bodyPr lIns="50800" tIns="50800" rIns="50800" bIns="50800" rtlCol="0" anchor="ctr"/>
            <a:lstStyle/>
            <a:p>
              <a:pPr algn="ctr">
                <a:lnSpc>
                  <a:spcPts val="2380"/>
                </a:lnSpc>
              </a:pPr>
              <a:endParaRPr/>
            </a:p>
          </p:txBody>
        </p:sp>
      </p:grpSp>
      <p:sp>
        <p:nvSpPr>
          <p:cNvPr id="9" name="Freeform 9"/>
          <p:cNvSpPr/>
          <p:nvPr/>
        </p:nvSpPr>
        <p:spPr>
          <a:xfrm rot="5400000" flipV="1">
            <a:off x="-563241" y="4766110"/>
            <a:ext cx="1012182" cy="3291650"/>
          </a:xfrm>
          <a:custGeom>
            <a:avLst/>
            <a:gdLst/>
            <a:ahLst/>
            <a:cxnLst/>
            <a:rect l="l" t="t" r="r" b="b"/>
            <a:pathLst>
              <a:path w="1012182" h="3291650">
                <a:moveTo>
                  <a:pt x="0" y="3291650"/>
                </a:moveTo>
                <a:lnTo>
                  <a:pt x="1012182" y="3291650"/>
                </a:lnTo>
                <a:lnTo>
                  <a:pt x="1012182" y="0"/>
                </a:lnTo>
                <a:lnTo>
                  <a:pt x="0" y="0"/>
                </a:lnTo>
                <a:lnTo>
                  <a:pt x="0" y="329165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CO"/>
          </a:p>
        </p:txBody>
      </p:sp>
      <p:sp>
        <p:nvSpPr>
          <p:cNvPr id="10" name="Freeform 10"/>
          <p:cNvSpPr/>
          <p:nvPr/>
        </p:nvSpPr>
        <p:spPr>
          <a:xfrm rot="5400000" flipH="1" flipV="1">
            <a:off x="17681484" y="-740740"/>
            <a:ext cx="1012182" cy="3291650"/>
          </a:xfrm>
          <a:custGeom>
            <a:avLst/>
            <a:gdLst/>
            <a:ahLst/>
            <a:cxnLst/>
            <a:rect l="l" t="t" r="r" b="b"/>
            <a:pathLst>
              <a:path w="1012182" h="3291650">
                <a:moveTo>
                  <a:pt x="1012182" y="3291649"/>
                </a:moveTo>
                <a:lnTo>
                  <a:pt x="0" y="3291649"/>
                </a:lnTo>
                <a:lnTo>
                  <a:pt x="0" y="0"/>
                </a:lnTo>
                <a:lnTo>
                  <a:pt x="1012182" y="0"/>
                </a:lnTo>
                <a:lnTo>
                  <a:pt x="1012182" y="3291649"/>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s-CO"/>
          </a:p>
        </p:txBody>
      </p:sp>
      <p:sp>
        <p:nvSpPr>
          <p:cNvPr id="11" name="AutoShape 11"/>
          <p:cNvSpPr/>
          <p:nvPr/>
        </p:nvSpPr>
        <p:spPr>
          <a:xfrm>
            <a:off x="9972568" y="6011013"/>
            <a:ext cx="3808721" cy="0"/>
          </a:xfrm>
          <a:prstGeom prst="line">
            <a:avLst/>
          </a:prstGeom>
          <a:ln w="142875" cap="flat">
            <a:solidFill>
              <a:srgbClr val="03459B"/>
            </a:solidFill>
            <a:prstDash val="solid"/>
            <a:headEnd type="none" w="sm" len="sm"/>
            <a:tailEnd type="none" w="sm" len="sm"/>
          </a:ln>
        </p:spPr>
        <p:txBody>
          <a:bodyPr/>
          <a:lstStyle/>
          <a:p>
            <a:endParaRPr lang="es-CO"/>
          </a:p>
        </p:txBody>
      </p:sp>
      <p:sp>
        <p:nvSpPr>
          <p:cNvPr id="12" name="Freeform 12"/>
          <p:cNvSpPr/>
          <p:nvPr/>
        </p:nvSpPr>
        <p:spPr>
          <a:xfrm>
            <a:off x="2442559" y="2297135"/>
            <a:ext cx="5275385" cy="4114800"/>
          </a:xfrm>
          <a:custGeom>
            <a:avLst/>
            <a:gdLst/>
            <a:ahLst/>
            <a:cxnLst/>
            <a:rect l="l" t="t" r="r" b="b"/>
            <a:pathLst>
              <a:path w="5275385" h="4114800">
                <a:moveTo>
                  <a:pt x="0" y="0"/>
                </a:moveTo>
                <a:lnTo>
                  <a:pt x="5275385" y="0"/>
                </a:lnTo>
                <a:lnTo>
                  <a:pt x="5275385"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s-CO"/>
          </a:p>
        </p:txBody>
      </p:sp>
      <p:sp>
        <p:nvSpPr>
          <p:cNvPr id="13" name="TextBox 13"/>
          <p:cNvSpPr txBox="1"/>
          <p:nvPr/>
        </p:nvSpPr>
        <p:spPr>
          <a:xfrm>
            <a:off x="9918481" y="2211259"/>
            <a:ext cx="8369519" cy="3655859"/>
          </a:xfrm>
          <a:prstGeom prst="rect">
            <a:avLst/>
          </a:prstGeom>
        </p:spPr>
        <p:txBody>
          <a:bodyPr lIns="0" tIns="0" rIns="0" bIns="0" rtlCol="0" anchor="t">
            <a:spAutoFit/>
          </a:bodyPr>
          <a:lstStyle/>
          <a:p>
            <a:pPr algn="l">
              <a:lnSpc>
                <a:spcPts val="8811"/>
              </a:lnSpc>
            </a:pPr>
            <a:r>
              <a:rPr lang="en-US" sz="6293" b="1">
                <a:solidFill>
                  <a:srgbClr val="03459B"/>
                </a:solidFill>
                <a:latin typeface="Poppins Ultra-Bold"/>
                <a:ea typeface="Poppins Ultra-Bold"/>
                <a:cs typeface="Poppins Ultra-Bold"/>
                <a:sym typeface="Poppins Ultra-Bold"/>
              </a:rPr>
              <a:t>GESTIÓN DESARROLLADA</a:t>
            </a:r>
          </a:p>
          <a:p>
            <a:pPr algn="l">
              <a:lnSpc>
                <a:spcPts val="11330"/>
              </a:lnSpc>
            </a:pPr>
            <a:r>
              <a:rPr lang="en-US" sz="8093" b="1">
                <a:solidFill>
                  <a:srgbClr val="03459B"/>
                </a:solidFill>
                <a:latin typeface="Poppins Ultra-Bold"/>
                <a:ea typeface="Poppins Ultra-Bold"/>
                <a:cs typeface="Poppins Ultra-Bold"/>
                <a:sym typeface="Poppins Ultra-Bold"/>
              </a:rPr>
              <a:t>OBRAS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3161" flipV="1">
            <a:off x="-11046834" y="-1052093"/>
            <a:ext cx="25120634" cy="12057904"/>
          </a:xfrm>
          <a:custGeom>
            <a:avLst/>
            <a:gdLst/>
            <a:ahLst/>
            <a:cxnLst/>
            <a:rect l="l" t="t" r="r" b="b"/>
            <a:pathLst>
              <a:path w="25120634" h="12057904">
                <a:moveTo>
                  <a:pt x="0" y="12057904"/>
                </a:moveTo>
                <a:lnTo>
                  <a:pt x="25120633" y="12057904"/>
                </a:lnTo>
                <a:lnTo>
                  <a:pt x="25120633" y="0"/>
                </a:lnTo>
                <a:lnTo>
                  <a:pt x="0" y="0"/>
                </a:lnTo>
                <a:lnTo>
                  <a:pt x="0" y="1205790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3" name="Freeform 3"/>
          <p:cNvSpPr/>
          <p:nvPr/>
        </p:nvSpPr>
        <p:spPr>
          <a:xfrm rot="6003161" flipV="1">
            <a:off x="-11534177" y="-1400195"/>
            <a:ext cx="25120634" cy="12057904"/>
          </a:xfrm>
          <a:custGeom>
            <a:avLst/>
            <a:gdLst/>
            <a:ahLst/>
            <a:cxnLst/>
            <a:rect l="l" t="t" r="r" b="b"/>
            <a:pathLst>
              <a:path w="25120634" h="12057904">
                <a:moveTo>
                  <a:pt x="0" y="12057904"/>
                </a:moveTo>
                <a:lnTo>
                  <a:pt x="25120634" y="12057904"/>
                </a:lnTo>
                <a:lnTo>
                  <a:pt x="25120634" y="0"/>
                </a:lnTo>
                <a:lnTo>
                  <a:pt x="0" y="0"/>
                </a:lnTo>
                <a:lnTo>
                  <a:pt x="0" y="12057904"/>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4" name="Freeform 4"/>
          <p:cNvSpPr/>
          <p:nvPr/>
        </p:nvSpPr>
        <p:spPr>
          <a:xfrm rot="6003161" flipV="1">
            <a:off x="-12213503" y="-1258915"/>
            <a:ext cx="25120634" cy="12057904"/>
          </a:xfrm>
          <a:custGeom>
            <a:avLst/>
            <a:gdLst/>
            <a:ahLst/>
            <a:cxnLst/>
            <a:rect l="l" t="t" r="r" b="b"/>
            <a:pathLst>
              <a:path w="25120634" h="12057904">
                <a:moveTo>
                  <a:pt x="0" y="12057904"/>
                </a:moveTo>
                <a:lnTo>
                  <a:pt x="25120634" y="12057904"/>
                </a:lnTo>
                <a:lnTo>
                  <a:pt x="25120634" y="0"/>
                </a:lnTo>
                <a:lnTo>
                  <a:pt x="0" y="0"/>
                </a:lnTo>
                <a:lnTo>
                  <a:pt x="0" y="12057904"/>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CO"/>
          </a:p>
        </p:txBody>
      </p:sp>
      <p:sp>
        <p:nvSpPr>
          <p:cNvPr id="5" name="Freeform 5"/>
          <p:cNvSpPr/>
          <p:nvPr/>
        </p:nvSpPr>
        <p:spPr>
          <a:xfrm>
            <a:off x="6708671" y="1028700"/>
            <a:ext cx="2435329" cy="3248911"/>
          </a:xfrm>
          <a:custGeom>
            <a:avLst/>
            <a:gdLst/>
            <a:ahLst/>
            <a:cxnLst/>
            <a:rect l="l" t="t" r="r" b="b"/>
            <a:pathLst>
              <a:path w="2435329" h="3248911">
                <a:moveTo>
                  <a:pt x="0" y="0"/>
                </a:moveTo>
                <a:lnTo>
                  <a:pt x="2435329" y="0"/>
                </a:lnTo>
                <a:lnTo>
                  <a:pt x="2435329" y="3248911"/>
                </a:lnTo>
                <a:lnTo>
                  <a:pt x="0" y="3248911"/>
                </a:lnTo>
                <a:lnTo>
                  <a:pt x="0" y="0"/>
                </a:lnTo>
                <a:close/>
              </a:path>
            </a:pathLst>
          </a:custGeom>
          <a:blipFill>
            <a:blip r:embed="rId8"/>
            <a:stretch>
              <a:fillRect/>
            </a:stretch>
          </a:blipFill>
        </p:spPr>
        <p:txBody>
          <a:bodyPr/>
          <a:lstStyle/>
          <a:p>
            <a:endParaRPr lang="es-CO"/>
          </a:p>
        </p:txBody>
      </p:sp>
      <p:sp>
        <p:nvSpPr>
          <p:cNvPr id="6" name="Freeform 6"/>
          <p:cNvSpPr/>
          <p:nvPr/>
        </p:nvSpPr>
        <p:spPr>
          <a:xfrm>
            <a:off x="9559180" y="1028700"/>
            <a:ext cx="3248911" cy="3248911"/>
          </a:xfrm>
          <a:custGeom>
            <a:avLst/>
            <a:gdLst/>
            <a:ahLst/>
            <a:cxnLst/>
            <a:rect l="l" t="t" r="r" b="b"/>
            <a:pathLst>
              <a:path w="3248911" h="3248911">
                <a:moveTo>
                  <a:pt x="0" y="0"/>
                </a:moveTo>
                <a:lnTo>
                  <a:pt x="3248910" y="0"/>
                </a:lnTo>
                <a:lnTo>
                  <a:pt x="3248910" y="3248911"/>
                </a:lnTo>
                <a:lnTo>
                  <a:pt x="0" y="3248911"/>
                </a:lnTo>
                <a:lnTo>
                  <a:pt x="0" y="0"/>
                </a:lnTo>
                <a:close/>
              </a:path>
            </a:pathLst>
          </a:custGeom>
          <a:blipFill>
            <a:blip r:embed="rId9"/>
            <a:stretch>
              <a:fillRect/>
            </a:stretch>
          </a:blipFill>
        </p:spPr>
        <p:txBody>
          <a:bodyPr/>
          <a:lstStyle/>
          <a:p>
            <a:endParaRPr lang="es-CO"/>
          </a:p>
        </p:txBody>
      </p:sp>
      <p:sp>
        <p:nvSpPr>
          <p:cNvPr id="7" name="Freeform 7"/>
          <p:cNvSpPr/>
          <p:nvPr/>
        </p:nvSpPr>
        <p:spPr>
          <a:xfrm>
            <a:off x="13227190" y="1028700"/>
            <a:ext cx="1827512" cy="3248911"/>
          </a:xfrm>
          <a:custGeom>
            <a:avLst/>
            <a:gdLst/>
            <a:ahLst/>
            <a:cxnLst/>
            <a:rect l="l" t="t" r="r" b="b"/>
            <a:pathLst>
              <a:path w="1827512" h="3248911">
                <a:moveTo>
                  <a:pt x="0" y="0"/>
                </a:moveTo>
                <a:lnTo>
                  <a:pt x="1827512" y="0"/>
                </a:lnTo>
                <a:lnTo>
                  <a:pt x="1827512" y="3248911"/>
                </a:lnTo>
                <a:lnTo>
                  <a:pt x="0" y="3248911"/>
                </a:lnTo>
                <a:lnTo>
                  <a:pt x="0" y="0"/>
                </a:lnTo>
                <a:close/>
              </a:path>
            </a:pathLst>
          </a:custGeom>
          <a:blipFill>
            <a:blip r:embed="rId10"/>
            <a:stretch>
              <a:fillRect/>
            </a:stretch>
          </a:blipFill>
        </p:spPr>
        <p:txBody>
          <a:bodyPr/>
          <a:lstStyle/>
          <a:p>
            <a:endParaRPr lang="es-CO"/>
          </a:p>
        </p:txBody>
      </p:sp>
      <p:sp>
        <p:nvSpPr>
          <p:cNvPr id="8" name="Freeform 8"/>
          <p:cNvSpPr/>
          <p:nvPr/>
        </p:nvSpPr>
        <p:spPr>
          <a:xfrm>
            <a:off x="346814" y="3434047"/>
            <a:ext cx="4718005" cy="3609274"/>
          </a:xfrm>
          <a:custGeom>
            <a:avLst/>
            <a:gdLst/>
            <a:ahLst/>
            <a:cxnLst/>
            <a:rect l="l" t="t" r="r" b="b"/>
            <a:pathLst>
              <a:path w="4718005" h="3609274">
                <a:moveTo>
                  <a:pt x="0" y="0"/>
                </a:moveTo>
                <a:lnTo>
                  <a:pt x="4718005" y="0"/>
                </a:lnTo>
                <a:lnTo>
                  <a:pt x="4718005" y="3609273"/>
                </a:lnTo>
                <a:lnTo>
                  <a:pt x="0" y="360927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s-CO"/>
          </a:p>
        </p:txBody>
      </p:sp>
      <p:sp>
        <p:nvSpPr>
          <p:cNvPr id="9" name="Freeform 9"/>
          <p:cNvSpPr/>
          <p:nvPr/>
        </p:nvSpPr>
        <p:spPr>
          <a:xfrm>
            <a:off x="15473802" y="1028700"/>
            <a:ext cx="1827512" cy="3248911"/>
          </a:xfrm>
          <a:custGeom>
            <a:avLst/>
            <a:gdLst/>
            <a:ahLst/>
            <a:cxnLst/>
            <a:rect l="l" t="t" r="r" b="b"/>
            <a:pathLst>
              <a:path w="1827512" h="3248911">
                <a:moveTo>
                  <a:pt x="0" y="0"/>
                </a:moveTo>
                <a:lnTo>
                  <a:pt x="1827513" y="0"/>
                </a:lnTo>
                <a:lnTo>
                  <a:pt x="1827513" y="3248911"/>
                </a:lnTo>
                <a:lnTo>
                  <a:pt x="0" y="3248911"/>
                </a:lnTo>
                <a:lnTo>
                  <a:pt x="0" y="0"/>
                </a:lnTo>
                <a:close/>
              </a:path>
            </a:pathLst>
          </a:custGeom>
          <a:blipFill>
            <a:blip r:embed="rId13"/>
            <a:stretch>
              <a:fillRect/>
            </a:stretch>
          </a:blipFill>
        </p:spPr>
        <p:txBody>
          <a:bodyPr/>
          <a:lstStyle/>
          <a:p>
            <a:endParaRPr lang="es-CO"/>
          </a:p>
        </p:txBody>
      </p:sp>
      <p:sp>
        <p:nvSpPr>
          <p:cNvPr id="10" name="Freeform 10"/>
          <p:cNvSpPr/>
          <p:nvPr/>
        </p:nvSpPr>
        <p:spPr>
          <a:xfrm>
            <a:off x="6708671" y="6962850"/>
            <a:ext cx="2779131" cy="2779131"/>
          </a:xfrm>
          <a:custGeom>
            <a:avLst/>
            <a:gdLst/>
            <a:ahLst/>
            <a:cxnLst/>
            <a:rect l="l" t="t" r="r" b="b"/>
            <a:pathLst>
              <a:path w="2779131" h="2779131">
                <a:moveTo>
                  <a:pt x="0" y="0"/>
                </a:moveTo>
                <a:lnTo>
                  <a:pt x="2779131" y="0"/>
                </a:lnTo>
                <a:lnTo>
                  <a:pt x="2779131" y="2779131"/>
                </a:lnTo>
                <a:lnTo>
                  <a:pt x="0" y="2779131"/>
                </a:lnTo>
                <a:lnTo>
                  <a:pt x="0" y="0"/>
                </a:lnTo>
                <a:close/>
              </a:path>
            </a:pathLst>
          </a:custGeom>
          <a:blipFill>
            <a:blip r:embed="rId14"/>
            <a:stretch>
              <a:fillRect/>
            </a:stretch>
          </a:blipFill>
        </p:spPr>
        <p:txBody>
          <a:bodyPr/>
          <a:lstStyle/>
          <a:p>
            <a:endParaRPr lang="es-CO"/>
          </a:p>
        </p:txBody>
      </p:sp>
      <p:sp>
        <p:nvSpPr>
          <p:cNvPr id="11" name="Freeform 11"/>
          <p:cNvSpPr/>
          <p:nvPr/>
        </p:nvSpPr>
        <p:spPr>
          <a:xfrm>
            <a:off x="9642326" y="6962850"/>
            <a:ext cx="2779131" cy="2779131"/>
          </a:xfrm>
          <a:custGeom>
            <a:avLst/>
            <a:gdLst/>
            <a:ahLst/>
            <a:cxnLst/>
            <a:rect l="l" t="t" r="r" b="b"/>
            <a:pathLst>
              <a:path w="2779131" h="2779131">
                <a:moveTo>
                  <a:pt x="0" y="0"/>
                </a:moveTo>
                <a:lnTo>
                  <a:pt x="2779131" y="0"/>
                </a:lnTo>
                <a:lnTo>
                  <a:pt x="2779131" y="2779131"/>
                </a:lnTo>
                <a:lnTo>
                  <a:pt x="0" y="2779131"/>
                </a:lnTo>
                <a:lnTo>
                  <a:pt x="0" y="0"/>
                </a:lnTo>
                <a:close/>
              </a:path>
            </a:pathLst>
          </a:custGeom>
          <a:blipFill>
            <a:blip r:embed="rId15"/>
            <a:stretch>
              <a:fillRect/>
            </a:stretch>
          </a:blipFill>
        </p:spPr>
        <p:txBody>
          <a:bodyPr/>
          <a:lstStyle/>
          <a:p>
            <a:endParaRPr lang="es-CO"/>
          </a:p>
        </p:txBody>
      </p:sp>
      <p:sp>
        <p:nvSpPr>
          <p:cNvPr id="12" name="Freeform 12"/>
          <p:cNvSpPr/>
          <p:nvPr/>
        </p:nvSpPr>
        <p:spPr>
          <a:xfrm>
            <a:off x="12573857" y="6962850"/>
            <a:ext cx="2779131" cy="2779131"/>
          </a:xfrm>
          <a:custGeom>
            <a:avLst/>
            <a:gdLst/>
            <a:ahLst/>
            <a:cxnLst/>
            <a:rect l="l" t="t" r="r" b="b"/>
            <a:pathLst>
              <a:path w="2779131" h="2779131">
                <a:moveTo>
                  <a:pt x="0" y="0"/>
                </a:moveTo>
                <a:lnTo>
                  <a:pt x="2779132" y="0"/>
                </a:lnTo>
                <a:lnTo>
                  <a:pt x="2779132" y="2779131"/>
                </a:lnTo>
                <a:lnTo>
                  <a:pt x="0" y="2779131"/>
                </a:lnTo>
                <a:lnTo>
                  <a:pt x="0" y="0"/>
                </a:lnTo>
                <a:close/>
              </a:path>
            </a:pathLst>
          </a:custGeom>
          <a:blipFill>
            <a:blip r:embed="rId16"/>
            <a:stretch>
              <a:fillRect/>
            </a:stretch>
          </a:blipFill>
        </p:spPr>
        <p:txBody>
          <a:bodyPr/>
          <a:lstStyle/>
          <a:p>
            <a:endParaRPr lang="es-CO"/>
          </a:p>
        </p:txBody>
      </p:sp>
      <p:sp>
        <p:nvSpPr>
          <p:cNvPr id="13" name="Freeform 13"/>
          <p:cNvSpPr/>
          <p:nvPr/>
        </p:nvSpPr>
        <p:spPr>
          <a:xfrm>
            <a:off x="15505389" y="6962850"/>
            <a:ext cx="1890998" cy="2779131"/>
          </a:xfrm>
          <a:custGeom>
            <a:avLst/>
            <a:gdLst/>
            <a:ahLst/>
            <a:cxnLst/>
            <a:rect l="l" t="t" r="r" b="b"/>
            <a:pathLst>
              <a:path w="1890998" h="2779131">
                <a:moveTo>
                  <a:pt x="0" y="0"/>
                </a:moveTo>
                <a:lnTo>
                  <a:pt x="1890998" y="0"/>
                </a:lnTo>
                <a:lnTo>
                  <a:pt x="1890998" y="2779131"/>
                </a:lnTo>
                <a:lnTo>
                  <a:pt x="0" y="2779131"/>
                </a:lnTo>
                <a:lnTo>
                  <a:pt x="0" y="0"/>
                </a:lnTo>
                <a:close/>
              </a:path>
            </a:pathLst>
          </a:custGeom>
          <a:blipFill>
            <a:blip r:embed="rId17"/>
            <a:stretch>
              <a:fillRect r="-46966"/>
            </a:stretch>
          </a:blipFill>
        </p:spPr>
        <p:txBody>
          <a:bodyPr/>
          <a:lstStyle/>
          <a:p>
            <a:endParaRPr lang="es-CO"/>
          </a:p>
        </p:txBody>
      </p:sp>
      <p:sp>
        <p:nvSpPr>
          <p:cNvPr id="14" name="TextBox 14"/>
          <p:cNvSpPr txBox="1"/>
          <p:nvPr/>
        </p:nvSpPr>
        <p:spPr>
          <a:xfrm>
            <a:off x="6708671" y="91297"/>
            <a:ext cx="4212878" cy="584978"/>
          </a:xfrm>
          <a:prstGeom prst="rect">
            <a:avLst/>
          </a:prstGeom>
        </p:spPr>
        <p:txBody>
          <a:bodyPr lIns="0" tIns="0" rIns="0" bIns="0" rtlCol="0" anchor="t">
            <a:spAutoFit/>
          </a:bodyPr>
          <a:lstStyle/>
          <a:p>
            <a:pPr algn="ctr">
              <a:lnSpc>
                <a:spcPts val="4507"/>
              </a:lnSpc>
            </a:pPr>
            <a:r>
              <a:rPr lang="en-US" sz="3219" b="1">
                <a:solidFill>
                  <a:srgbClr val="011632"/>
                </a:solidFill>
                <a:latin typeface="Poppins Ultra-Bold"/>
                <a:ea typeface="Poppins Ultra-Bold"/>
                <a:cs typeface="Poppins Ultra-Bold"/>
                <a:sym typeface="Poppins Ultra-Bold"/>
              </a:rPr>
              <a:t>REPARACIÓN CERCA</a:t>
            </a:r>
          </a:p>
        </p:txBody>
      </p:sp>
      <p:sp>
        <p:nvSpPr>
          <p:cNvPr id="15" name="TextBox 15"/>
          <p:cNvSpPr txBox="1"/>
          <p:nvPr/>
        </p:nvSpPr>
        <p:spPr>
          <a:xfrm>
            <a:off x="6708671" y="4533507"/>
            <a:ext cx="11241286" cy="2853198"/>
          </a:xfrm>
          <a:prstGeom prst="rect">
            <a:avLst/>
          </a:prstGeom>
        </p:spPr>
        <p:txBody>
          <a:bodyPr lIns="0" tIns="0" rIns="0" bIns="0" rtlCol="0" anchor="t">
            <a:spAutoFit/>
          </a:bodyPr>
          <a:lstStyle/>
          <a:p>
            <a:pPr algn="just">
              <a:lnSpc>
                <a:spcPts val="4507"/>
              </a:lnSpc>
            </a:pPr>
            <a:r>
              <a:rPr lang="en-US" sz="3219" b="1">
                <a:solidFill>
                  <a:srgbClr val="011632"/>
                </a:solidFill>
                <a:latin typeface="Poppins Ultra-Bold"/>
                <a:ea typeface="Poppins Ultra-Bold"/>
                <a:cs typeface="Poppins Ultra-Bold"/>
                <a:sym typeface="Poppins Ultra-Bold"/>
              </a:rPr>
              <a:t>REPARACIÓN PUERTAS SHUT NO.2, BODEGA PISCINA, CONTADORES DE GAS, BURRITOS (BASE PARA COLGAR TAPETE), Y REPARACIÓN DE REJILLAS DE PARQUEADEROS.</a:t>
            </a:r>
          </a:p>
          <a:p>
            <a:pPr algn="ctr">
              <a:lnSpc>
                <a:spcPts val="4367"/>
              </a:lnSpc>
            </a:pPr>
            <a:r>
              <a:rPr lang="en-US" sz="3119" b="1">
                <a:solidFill>
                  <a:srgbClr val="011632"/>
                </a:solidFill>
                <a:latin typeface="Poppins Ultra-Bold"/>
                <a:ea typeface="Poppins Ultra-Bold"/>
                <a:cs typeface="Poppins Ultra-Bold"/>
                <a:sym typeface="Poppins Ultra-Bold"/>
              </a:rPr>
              <a:t> </a:t>
            </a:r>
          </a:p>
        </p:txBody>
      </p:sp>
      <p:sp>
        <p:nvSpPr>
          <p:cNvPr id="16" name="TextBox 16"/>
          <p:cNvSpPr txBox="1"/>
          <p:nvPr/>
        </p:nvSpPr>
        <p:spPr>
          <a:xfrm>
            <a:off x="579863" y="1784966"/>
            <a:ext cx="3825627" cy="868189"/>
          </a:xfrm>
          <a:prstGeom prst="rect">
            <a:avLst/>
          </a:prstGeom>
        </p:spPr>
        <p:txBody>
          <a:bodyPr lIns="0" tIns="0" rIns="0" bIns="0" rtlCol="0" anchor="t">
            <a:spAutoFit/>
          </a:bodyPr>
          <a:lstStyle/>
          <a:p>
            <a:pPr algn="ctr">
              <a:lnSpc>
                <a:spcPts val="6747"/>
              </a:lnSpc>
            </a:pPr>
            <a:r>
              <a:rPr lang="en-US" sz="4819" b="1">
                <a:solidFill>
                  <a:srgbClr val="FFFFFF"/>
                </a:solidFill>
                <a:latin typeface="Poppins Ultra-Bold"/>
                <a:ea typeface="Poppins Ultra-Bold"/>
                <a:cs typeface="Poppins Ultra-Bold"/>
                <a:sym typeface="Poppins Ultra-Bold"/>
              </a:rPr>
              <a:t>SOLDADURA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3161" flipV="1">
            <a:off x="-11046834" y="-1052093"/>
            <a:ext cx="25120634" cy="12057904"/>
          </a:xfrm>
          <a:custGeom>
            <a:avLst/>
            <a:gdLst/>
            <a:ahLst/>
            <a:cxnLst/>
            <a:rect l="l" t="t" r="r" b="b"/>
            <a:pathLst>
              <a:path w="25120634" h="12057904">
                <a:moveTo>
                  <a:pt x="0" y="12057904"/>
                </a:moveTo>
                <a:lnTo>
                  <a:pt x="25120633" y="12057904"/>
                </a:lnTo>
                <a:lnTo>
                  <a:pt x="25120633" y="0"/>
                </a:lnTo>
                <a:lnTo>
                  <a:pt x="0" y="0"/>
                </a:lnTo>
                <a:lnTo>
                  <a:pt x="0" y="1205790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3" name="Freeform 3"/>
          <p:cNvSpPr/>
          <p:nvPr/>
        </p:nvSpPr>
        <p:spPr>
          <a:xfrm rot="6003161" flipV="1">
            <a:off x="-11534177" y="-1400195"/>
            <a:ext cx="25120634" cy="12057904"/>
          </a:xfrm>
          <a:custGeom>
            <a:avLst/>
            <a:gdLst/>
            <a:ahLst/>
            <a:cxnLst/>
            <a:rect l="l" t="t" r="r" b="b"/>
            <a:pathLst>
              <a:path w="25120634" h="12057904">
                <a:moveTo>
                  <a:pt x="0" y="12057904"/>
                </a:moveTo>
                <a:lnTo>
                  <a:pt x="25120634" y="12057904"/>
                </a:lnTo>
                <a:lnTo>
                  <a:pt x="25120634" y="0"/>
                </a:lnTo>
                <a:lnTo>
                  <a:pt x="0" y="0"/>
                </a:lnTo>
                <a:lnTo>
                  <a:pt x="0" y="12057904"/>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4" name="Freeform 4"/>
          <p:cNvSpPr/>
          <p:nvPr/>
        </p:nvSpPr>
        <p:spPr>
          <a:xfrm rot="6003161" flipV="1">
            <a:off x="-12213503" y="-1258915"/>
            <a:ext cx="25120634" cy="12057904"/>
          </a:xfrm>
          <a:custGeom>
            <a:avLst/>
            <a:gdLst/>
            <a:ahLst/>
            <a:cxnLst/>
            <a:rect l="l" t="t" r="r" b="b"/>
            <a:pathLst>
              <a:path w="25120634" h="12057904">
                <a:moveTo>
                  <a:pt x="0" y="12057904"/>
                </a:moveTo>
                <a:lnTo>
                  <a:pt x="25120634" y="12057904"/>
                </a:lnTo>
                <a:lnTo>
                  <a:pt x="25120634" y="0"/>
                </a:lnTo>
                <a:lnTo>
                  <a:pt x="0" y="0"/>
                </a:lnTo>
                <a:lnTo>
                  <a:pt x="0" y="12057904"/>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CO"/>
          </a:p>
        </p:txBody>
      </p:sp>
      <p:sp>
        <p:nvSpPr>
          <p:cNvPr id="5" name="Freeform 5"/>
          <p:cNvSpPr/>
          <p:nvPr/>
        </p:nvSpPr>
        <p:spPr>
          <a:xfrm>
            <a:off x="657151" y="3271905"/>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CO"/>
          </a:p>
        </p:txBody>
      </p:sp>
      <p:sp>
        <p:nvSpPr>
          <p:cNvPr id="6" name="Freeform 6"/>
          <p:cNvSpPr/>
          <p:nvPr/>
        </p:nvSpPr>
        <p:spPr>
          <a:xfrm>
            <a:off x="6690966" y="2653155"/>
            <a:ext cx="2464018" cy="3008860"/>
          </a:xfrm>
          <a:custGeom>
            <a:avLst/>
            <a:gdLst/>
            <a:ahLst/>
            <a:cxnLst/>
            <a:rect l="l" t="t" r="r" b="b"/>
            <a:pathLst>
              <a:path w="2464018" h="3008860">
                <a:moveTo>
                  <a:pt x="0" y="0"/>
                </a:moveTo>
                <a:lnTo>
                  <a:pt x="2464018" y="0"/>
                </a:lnTo>
                <a:lnTo>
                  <a:pt x="2464018" y="3008861"/>
                </a:lnTo>
                <a:lnTo>
                  <a:pt x="0" y="3008861"/>
                </a:lnTo>
                <a:lnTo>
                  <a:pt x="0" y="0"/>
                </a:lnTo>
                <a:close/>
              </a:path>
            </a:pathLst>
          </a:custGeom>
          <a:blipFill>
            <a:blip r:embed="rId10"/>
            <a:stretch>
              <a:fillRect t="-22792" b="-22792"/>
            </a:stretch>
          </a:blipFill>
        </p:spPr>
        <p:txBody>
          <a:bodyPr/>
          <a:lstStyle/>
          <a:p>
            <a:endParaRPr lang="es-CO"/>
          </a:p>
        </p:txBody>
      </p:sp>
      <p:sp>
        <p:nvSpPr>
          <p:cNvPr id="7" name="Freeform 7"/>
          <p:cNvSpPr/>
          <p:nvPr/>
        </p:nvSpPr>
        <p:spPr>
          <a:xfrm>
            <a:off x="9375245" y="2653155"/>
            <a:ext cx="3008860" cy="3008860"/>
          </a:xfrm>
          <a:custGeom>
            <a:avLst/>
            <a:gdLst/>
            <a:ahLst/>
            <a:cxnLst/>
            <a:rect l="l" t="t" r="r" b="b"/>
            <a:pathLst>
              <a:path w="3008860" h="3008860">
                <a:moveTo>
                  <a:pt x="0" y="0"/>
                </a:moveTo>
                <a:lnTo>
                  <a:pt x="3008860" y="0"/>
                </a:lnTo>
                <a:lnTo>
                  <a:pt x="3008860" y="3008861"/>
                </a:lnTo>
                <a:lnTo>
                  <a:pt x="0" y="3008861"/>
                </a:lnTo>
                <a:lnTo>
                  <a:pt x="0" y="0"/>
                </a:lnTo>
                <a:close/>
              </a:path>
            </a:pathLst>
          </a:custGeom>
          <a:blipFill>
            <a:blip r:embed="rId11"/>
            <a:stretch>
              <a:fillRect/>
            </a:stretch>
          </a:blipFill>
        </p:spPr>
        <p:txBody>
          <a:bodyPr/>
          <a:lstStyle/>
          <a:p>
            <a:endParaRPr lang="es-CO"/>
          </a:p>
        </p:txBody>
      </p:sp>
      <p:sp>
        <p:nvSpPr>
          <p:cNvPr id="8" name="Freeform 8"/>
          <p:cNvSpPr/>
          <p:nvPr/>
        </p:nvSpPr>
        <p:spPr>
          <a:xfrm>
            <a:off x="12603180" y="2653155"/>
            <a:ext cx="3008860" cy="3008860"/>
          </a:xfrm>
          <a:custGeom>
            <a:avLst/>
            <a:gdLst/>
            <a:ahLst/>
            <a:cxnLst/>
            <a:rect l="l" t="t" r="r" b="b"/>
            <a:pathLst>
              <a:path w="3008860" h="3008860">
                <a:moveTo>
                  <a:pt x="0" y="0"/>
                </a:moveTo>
                <a:lnTo>
                  <a:pt x="3008860" y="0"/>
                </a:lnTo>
                <a:lnTo>
                  <a:pt x="3008860" y="3008861"/>
                </a:lnTo>
                <a:lnTo>
                  <a:pt x="0" y="3008861"/>
                </a:lnTo>
                <a:lnTo>
                  <a:pt x="0" y="0"/>
                </a:lnTo>
                <a:close/>
              </a:path>
            </a:pathLst>
          </a:custGeom>
          <a:blipFill>
            <a:blip r:embed="rId12"/>
            <a:stretch>
              <a:fillRect/>
            </a:stretch>
          </a:blipFill>
        </p:spPr>
        <p:txBody>
          <a:bodyPr/>
          <a:lstStyle/>
          <a:p>
            <a:endParaRPr lang="es-CO"/>
          </a:p>
        </p:txBody>
      </p:sp>
      <p:sp>
        <p:nvSpPr>
          <p:cNvPr id="9" name="Freeform 9"/>
          <p:cNvSpPr/>
          <p:nvPr/>
        </p:nvSpPr>
        <p:spPr>
          <a:xfrm>
            <a:off x="15831115" y="2653155"/>
            <a:ext cx="1633836" cy="3008860"/>
          </a:xfrm>
          <a:custGeom>
            <a:avLst/>
            <a:gdLst/>
            <a:ahLst/>
            <a:cxnLst/>
            <a:rect l="l" t="t" r="r" b="b"/>
            <a:pathLst>
              <a:path w="1633836" h="3008860">
                <a:moveTo>
                  <a:pt x="0" y="0"/>
                </a:moveTo>
                <a:lnTo>
                  <a:pt x="1633837" y="0"/>
                </a:lnTo>
                <a:lnTo>
                  <a:pt x="1633837" y="3008861"/>
                </a:lnTo>
                <a:lnTo>
                  <a:pt x="0" y="3008861"/>
                </a:lnTo>
                <a:lnTo>
                  <a:pt x="0" y="0"/>
                </a:lnTo>
                <a:close/>
              </a:path>
            </a:pathLst>
          </a:custGeom>
          <a:blipFill>
            <a:blip r:embed="rId13"/>
            <a:stretch>
              <a:fillRect l="-42099" r="-42059"/>
            </a:stretch>
          </a:blipFill>
        </p:spPr>
        <p:txBody>
          <a:bodyPr/>
          <a:lstStyle/>
          <a:p>
            <a:endParaRPr lang="es-CO"/>
          </a:p>
        </p:txBody>
      </p:sp>
      <p:sp>
        <p:nvSpPr>
          <p:cNvPr id="10" name="Freeform 10"/>
          <p:cNvSpPr/>
          <p:nvPr/>
        </p:nvSpPr>
        <p:spPr>
          <a:xfrm rot="-5400000">
            <a:off x="7033774" y="5945278"/>
            <a:ext cx="4135403" cy="4064178"/>
          </a:xfrm>
          <a:custGeom>
            <a:avLst/>
            <a:gdLst/>
            <a:ahLst/>
            <a:cxnLst/>
            <a:rect l="l" t="t" r="r" b="b"/>
            <a:pathLst>
              <a:path w="4135403" h="4064178">
                <a:moveTo>
                  <a:pt x="0" y="0"/>
                </a:moveTo>
                <a:lnTo>
                  <a:pt x="4135402" y="0"/>
                </a:lnTo>
                <a:lnTo>
                  <a:pt x="4135402" y="4064178"/>
                </a:lnTo>
                <a:lnTo>
                  <a:pt x="0" y="4064178"/>
                </a:lnTo>
                <a:lnTo>
                  <a:pt x="0" y="0"/>
                </a:lnTo>
                <a:close/>
              </a:path>
            </a:pathLst>
          </a:custGeom>
          <a:blipFill>
            <a:blip r:embed="rId14"/>
            <a:stretch>
              <a:fillRect l="-109" t="-17122" b="-63968"/>
            </a:stretch>
          </a:blipFill>
        </p:spPr>
        <p:txBody>
          <a:bodyPr/>
          <a:lstStyle/>
          <a:p>
            <a:endParaRPr lang="es-CO"/>
          </a:p>
        </p:txBody>
      </p:sp>
      <p:sp>
        <p:nvSpPr>
          <p:cNvPr id="11" name="Freeform 11"/>
          <p:cNvSpPr/>
          <p:nvPr/>
        </p:nvSpPr>
        <p:spPr>
          <a:xfrm>
            <a:off x="14668033" y="5909666"/>
            <a:ext cx="2326164" cy="4135403"/>
          </a:xfrm>
          <a:custGeom>
            <a:avLst/>
            <a:gdLst/>
            <a:ahLst/>
            <a:cxnLst/>
            <a:rect l="l" t="t" r="r" b="b"/>
            <a:pathLst>
              <a:path w="2326164" h="4135403">
                <a:moveTo>
                  <a:pt x="0" y="0"/>
                </a:moveTo>
                <a:lnTo>
                  <a:pt x="2326165" y="0"/>
                </a:lnTo>
                <a:lnTo>
                  <a:pt x="2326165" y="4135402"/>
                </a:lnTo>
                <a:lnTo>
                  <a:pt x="0" y="4135402"/>
                </a:lnTo>
                <a:lnTo>
                  <a:pt x="0" y="0"/>
                </a:lnTo>
                <a:close/>
              </a:path>
            </a:pathLst>
          </a:custGeom>
          <a:blipFill>
            <a:blip r:embed="rId15"/>
            <a:stretch>
              <a:fillRect/>
            </a:stretch>
          </a:blipFill>
        </p:spPr>
        <p:txBody>
          <a:bodyPr/>
          <a:lstStyle/>
          <a:p>
            <a:endParaRPr lang="es-CO"/>
          </a:p>
        </p:txBody>
      </p:sp>
      <p:sp>
        <p:nvSpPr>
          <p:cNvPr id="12" name="Freeform 12"/>
          <p:cNvSpPr/>
          <p:nvPr/>
        </p:nvSpPr>
        <p:spPr>
          <a:xfrm>
            <a:off x="11438364" y="5909666"/>
            <a:ext cx="2929260" cy="4135403"/>
          </a:xfrm>
          <a:custGeom>
            <a:avLst/>
            <a:gdLst/>
            <a:ahLst/>
            <a:cxnLst/>
            <a:rect l="l" t="t" r="r" b="b"/>
            <a:pathLst>
              <a:path w="2929260" h="4135403">
                <a:moveTo>
                  <a:pt x="0" y="0"/>
                </a:moveTo>
                <a:lnTo>
                  <a:pt x="2929260" y="0"/>
                </a:lnTo>
                <a:lnTo>
                  <a:pt x="2929260" y="4135402"/>
                </a:lnTo>
                <a:lnTo>
                  <a:pt x="0" y="4135402"/>
                </a:lnTo>
                <a:lnTo>
                  <a:pt x="0" y="0"/>
                </a:lnTo>
                <a:close/>
              </a:path>
            </a:pathLst>
          </a:custGeom>
          <a:blipFill>
            <a:blip r:embed="rId16"/>
            <a:stretch>
              <a:fillRect t="-25926"/>
            </a:stretch>
          </a:blipFill>
        </p:spPr>
        <p:txBody>
          <a:bodyPr/>
          <a:lstStyle/>
          <a:p>
            <a:endParaRPr lang="es-CO"/>
          </a:p>
        </p:txBody>
      </p:sp>
      <p:sp>
        <p:nvSpPr>
          <p:cNvPr id="13" name="TextBox 13"/>
          <p:cNvSpPr txBox="1"/>
          <p:nvPr/>
        </p:nvSpPr>
        <p:spPr>
          <a:xfrm>
            <a:off x="6690966" y="106425"/>
            <a:ext cx="11097806" cy="2299478"/>
          </a:xfrm>
          <a:prstGeom prst="rect">
            <a:avLst/>
          </a:prstGeom>
        </p:spPr>
        <p:txBody>
          <a:bodyPr lIns="0" tIns="0" rIns="0" bIns="0" rtlCol="0" anchor="t">
            <a:spAutoFit/>
          </a:bodyPr>
          <a:lstStyle/>
          <a:p>
            <a:pPr algn="just">
              <a:lnSpc>
                <a:spcPts val="4507"/>
              </a:lnSpc>
            </a:pPr>
            <a:r>
              <a:rPr lang="en-US" sz="3219" b="1">
                <a:solidFill>
                  <a:srgbClr val="011632"/>
                </a:solidFill>
                <a:latin typeface="Poppins Ultra-Bold"/>
                <a:ea typeface="Poppins Ultra-Bold"/>
                <a:cs typeface="Poppins Ultra-Bold"/>
                <a:sym typeface="Poppins Ultra-Bold"/>
              </a:rPr>
              <a:t>SE REALIZÓ ASEO EN SENDEROS PEATONALES, LAVADO Y MANTENIMIENTO PREVENTIVO DE CAJAS DE AGUAS NEGRAS Y SUPERVISIÓN DE ASEO EN TORRES Y ZONAS SOCIALES </a:t>
            </a:r>
          </a:p>
        </p:txBody>
      </p:sp>
      <p:sp>
        <p:nvSpPr>
          <p:cNvPr id="14" name="TextBox 14"/>
          <p:cNvSpPr txBox="1"/>
          <p:nvPr/>
        </p:nvSpPr>
        <p:spPr>
          <a:xfrm>
            <a:off x="1663406" y="1784966"/>
            <a:ext cx="1658541" cy="868189"/>
          </a:xfrm>
          <a:prstGeom prst="rect">
            <a:avLst/>
          </a:prstGeom>
        </p:spPr>
        <p:txBody>
          <a:bodyPr lIns="0" tIns="0" rIns="0" bIns="0" rtlCol="0" anchor="t">
            <a:spAutoFit/>
          </a:bodyPr>
          <a:lstStyle/>
          <a:p>
            <a:pPr algn="ctr">
              <a:lnSpc>
                <a:spcPts val="6747"/>
              </a:lnSpc>
            </a:pPr>
            <a:r>
              <a:rPr lang="en-US" sz="4819" b="1">
                <a:solidFill>
                  <a:srgbClr val="FFFFFF"/>
                </a:solidFill>
                <a:latin typeface="Poppins Ultra-Bold"/>
                <a:ea typeface="Poppins Ultra-Bold"/>
                <a:cs typeface="Poppins Ultra-Bold"/>
                <a:sym typeface="Poppins Ultra-Bold"/>
              </a:rPr>
              <a:t>ASEO</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55497" y="8074026"/>
            <a:ext cx="21598995" cy="2212974"/>
            <a:chOff x="0" y="0"/>
            <a:chExt cx="28798660" cy="2950633"/>
          </a:xfrm>
        </p:grpSpPr>
        <p:grpSp>
          <p:nvGrpSpPr>
            <p:cNvPr id="3" name="Group 3"/>
            <p:cNvGrpSpPr/>
            <p:nvPr/>
          </p:nvGrpSpPr>
          <p:grpSpPr>
            <a:xfrm>
              <a:off x="19199106" y="0"/>
              <a:ext cx="4799777" cy="2950633"/>
              <a:chOff x="0" y="0"/>
              <a:chExt cx="812800" cy="499664"/>
            </a:xfrm>
          </p:grpSpPr>
          <p:sp>
            <p:nvSpPr>
              <p:cNvPr id="4" name="Freeform 4"/>
              <p:cNvSpPr/>
              <p:nvPr/>
            </p:nvSpPr>
            <p:spPr>
              <a:xfrm>
                <a:off x="0" y="0"/>
                <a:ext cx="812800" cy="499664"/>
              </a:xfrm>
              <a:custGeom>
                <a:avLst/>
                <a:gdLst/>
                <a:ahLst/>
                <a:cxnLst/>
                <a:rect l="l" t="t" r="r" b="b"/>
                <a:pathLst>
                  <a:path w="812800" h="499664">
                    <a:moveTo>
                      <a:pt x="0" y="0"/>
                    </a:moveTo>
                    <a:lnTo>
                      <a:pt x="609600" y="0"/>
                    </a:lnTo>
                    <a:lnTo>
                      <a:pt x="812800" y="249832"/>
                    </a:lnTo>
                    <a:lnTo>
                      <a:pt x="609600" y="499664"/>
                    </a:lnTo>
                    <a:lnTo>
                      <a:pt x="0" y="499664"/>
                    </a:lnTo>
                    <a:lnTo>
                      <a:pt x="203200" y="249832"/>
                    </a:lnTo>
                    <a:lnTo>
                      <a:pt x="0" y="0"/>
                    </a:lnTo>
                    <a:close/>
                  </a:path>
                </a:pathLst>
              </a:custGeom>
              <a:solidFill>
                <a:srgbClr val="0A5CC8"/>
              </a:solidFill>
            </p:spPr>
            <p:txBody>
              <a:bodyPr/>
              <a:lstStyle/>
              <a:p>
                <a:endParaRPr lang="es-CO"/>
              </a:p>
            </p:txBody>
          </p:sp>
          <p:sp>
            <p:nvSpPr>
              <p:cNvPr id="5" name="TextBox 5"/>
              <p:cNvSpPr txBox="1"/>
              <p:nvPr/>
            </p:nvSpPr>
            <p:spPr>
              <a:xfrm>
                <a:off x="177800" y="-38100"/>
                <a:ext cx="558800" cy="537764"/>
              </a:xfrm>
              <a:prstGeom prst="rect">
                <a:avLst/>
              </a:prstGeom>
            </p:spPr>
            <p:txBody>
              <a:bodyPr lIns="50800" tIns="50800" rIns="50800" bIns="50800" rtlCol="0" anchor="ctr"/>
              <a:lstStyle/>
              <a:p>
                <a:pPr algn="ctr">
                  <a:lnSpc>
                    <a:spcPts val="2380"/>
                  </a:lnSpc>
                </a:pPr>
                <a:endParaRPr/>
              </a:p>
            </p:txBody>
          </p:sp>
        </p:grpSp>
        <p:grpSp>
          <p:nvGrpSpPr>
            <p:cNvPr id="6" name="Group 6"/>
            <p:cNvGrpSpPr/>
            <p:nvPr/>
          </p:nvGrpSpPr>
          <p:grpSpPr>
            <a:xfrm>
              <a:off x="9599553" y="0"/>
              <a:ext cx="4799777" cy="2950633"/>
              <a:chOff x="0" y="0"/>
              <a:chExt cx="812800" cy="499664"/>
            </a:xfrm>
          </p:grpSpPr>
          <p:sp>
            <p:nvSpPr>
              <p:cNvPr id="7" name="Freeform 7"/>
              <p:cNvSpPr/>
              <p:nvPr/>
            </p:nvSpPr>
            <p:spPr>
              <a:xfrm>
                <a:off x="0" y="0"/>
                <a:ext cx="812800" cy="499664"/>
              </a:xfrm>
              <a:custGeom>
                <a:avLst/>
                <a:gdLst/>
                <a:ahLst/>
                <a:cxnLst/>
                <a:rect l="l" t="t" r="r" b="b"/>
                <a:pathLst>
                  <a:path w="812800" h="499664">
                    <a:moveTo>
                      <a:pt x="0" y="0"/>
                    </a:moveTo>
                    <a:lnTo>
                      <a:pt x="609600" y="0"/>
                    </a:lnTo>
                    <a:lnTo>
                      <a:pt x="812800" y="249832"/>
                    </a:lnTo>
                    <a:lnTo>
                      <a:pt x="609600" y="499664"/>
                    </a:lnTo>
                    <a:lnTo>
                      <a:pt x="0" y="499664"/>
                    </a:lnTo>
                    <a:lnTo>
                      <a:pt x="203200" y="249832"/>
                    </a:lnTo>
                    <a:lnTo>
                      <a:pt x="0" y="0"/>
                    </a:lnTo>
                    <a:close/>
                  </a:path>
                </a:pathLst>
              </a:custGeom>
              <a:solidFill>
                <a:srgbClr val="033372"/>
              </a:solidFill>
            </p:spPr>
            <p:txBody>
              <a:bodyPr/>
              <a:lstStyle/>
              <a:p>
                <a:endParaRPr lang="es-CO"/>
              </a:p>
            </p:txBody>
          </p:sp>
          <p:sp>
            <p:nvSpPr>
              <p:cNvPr id="8" name="TextBox 8"/>
              <p:cNvSpPr txBox="1"/>
              <p:nvPr/>
            </p:nvSpPr>
            <p:spPr>
              <a:xfrm>
                <a:off x="177800" y="-38100"/>
                <a:ext cx="558800" cy="537764"/>
              </a:xfrm>
              <a:prstGeom prst="rect">
                <a:avLst/>
              </a:prstGeom>
            </p:spPr>
            <p:txBody>
              <a:bodyPr lIns="50800" tIns="50800" rIns="50800" bIns="50800" rtlCol="0" anchor="ctr"/>
              <a:lstStyle/>
              <a:p>
                <a:pPr algn="ctr">
                  <a:lnSpc>
                    <a:spcPts val="2380"/>
                  </a:lnSpc>
                </a:pPr>
                <a:endParaRPr/>
              </a:p>
            </p:txBody>
          </p:sp>
        </p:grpSp>
        <p:grpSp>
          <p:nvGrpSpPr>
            <p:cNvPr id="9" name="Group 9"/>
            <p:cNvGrpSpPr/>
            <p:nvPr/>
          </p:nvGrpSpPr>
          <p:grpSpPr>
            <a:xfrm>
              <a:off x="4799777" y="0"/>
              <a:ext cx="4799777" cy="2950633"/>
              <a:chOff x="0" y="0"/>
              <a:chExt cx="812800" cy="499664"/>
            </a:xfrm>
          </p:grpSpPr>
          <p:sp>
            <p:nvSpPr>
              <p:cNvPr id="10" name="Freeform 10"/>
              <p:cNvSpPr/>
              <p:nvPr/>
            </p:nvSpPr>
            <p:spPr>
              <a:xfrm>
                <a:off x="0" y="0"/>
                <a:ext cx="812800" cy="499664"/>
              </a:xfrm>
              <a:custGeom>
                <a:avLst/>
                <a:gdLst/>
                <a:ahLst/>
                <a:cxnLst/>
                <a:rect l="l" t="t" r="r" b="b"/>
                <a:pathLst>
                  <a:path w="812800" h="499664">
                    <a:moveTo>
                      <a:pt x="0" y="0"/>
                    </a:moveTo>
                    <a:lnTo>
                      <a:pt x="609600" y="0"/>
                    </a:lnTo>
                    <a:lnTo>
                      <a:pt x="812800" y="249832"/>
                    </a:lnTo>
                    <a:lnTo>
                      <a:pt x="609600" y="499664"/>
                    </a:lnTo>
                    <a:lnTo>
                      <a:pt x="0" y="499664"/>
                    </a:lnTo>
                    <a:lnTo>
                      <a:pt x="203200" y="249832"/>
                    </a:lnTo>
                    <a:lnTo>
                      <a:pt x="0" y="0"/>
                    </a:lnTo>
                    <a:close/>
                  </a:path>
                </a:pathLst>
              </a:custGeom>
              <a:solidFill>
                <a:srgbClr val="033372"/>
              </a:solidFill>
            </p:spPr>
            <p:txBody>
              <a:bodyPr/>
              <a:lstStyle/>
              <a:p>
                <a:endParaRPr lang="es-CO"/>
              </a:p>
            </p:txBody>
          </p:sp>
          <p:sp>
            <p:nvSpPr>
              <p:cNvPr id="11" name="TextBox 11"/>
              <p:cNvSpPr txBox="1"/>
              <p:nvPr/>
            </p:nvSpPr>
            <p:spPr>
              <a:xfrm>
                <a:off x="177800" y="-38100"/>
                <a:ext cx="558800" cy="537764"/>
              </a:xfrm>
              <a:prstGeom prst="rect">
                <a:avLst/>
              </a:prstGeom>
            </p:spPr>
            <p:txBody>
              <a:bodyPr lIns="50800" tIns="50800" rIns="50800" bIns="50800" rtlCol="0" anchor="ctr"/>
              <a:lstStyle/>
              <a:p>
                <a:pPr algn="ctr">
                  <a:lnSpc>
                    <a:spcPts val="2380"/>
                  </a:lnSpc>
                </a:pPr>
                <a:endParaRPr/>
              </a:p>
            </p:txBody>
          </p:sp>
        </p:grpSp>
        <p:grpSp>
          <p:nvGrpSpPr>
            <p:cNvPr id="12" name="Group 12"/>
            <p:cNvGrpSpPr/>
            <p:nvPr/>
          </p:nvGrpSpPr>
          <p:grpSpPr>
            <a:xfrm>
              <a:off x="0" y="0"/>
              <a:ext cx="4799777" cy="2950633"/>
              <a:chOff x="0" y="0"/>
              <a:chExt cx="812800" cy="499664"/>
            </a:xfrm>
          </p:grpSpPr>
          <p:sp>
            <p:nvSpPr>
              <p:cNvPr id="13" name="Freeform 13"/>
              <p:cNvSpPr/>
              <p:nvPr/>
            </p:nvSpPr>
            <p:spPr>
              <a:xfrm>
                <a:off x="0" y="0"/>
                <a:ext cx="812800" cy="499664"/>
              </a:xfrm>
              <a:custGeom>
                <a:avLst/>
                <a:gdLst/>
                <a:ahLst/>
                <a:cxnLst/>
                <a:rect l="l" t="t" r="r" b="b"/>
                <a:pathLst>
                  <a:path w="812800" h="499664">
                    <a:moveTo>
                      <a:pt x="0" y="0"/>
                    </a:moveTo>
                    <a:lnTo>
                      <a:pt x="609600" y="0"/>
                    </a:lnTo>
                    <a:lnTo>
                      <a:pt x="812800" y="249832"/>
                    </a:lnTo>
                    <a:lnTo>
                      <a:pt x="609600" y="499664"/>
                    </a:lnTo>
                    <a:lnTo>
                      <a:pt x="0" y="499664"/>
                    </a:lnTo>
                    <a:lnTo>
                      <a:pt x="203200" y="249832"/>
                    </a:lnTo>
                    <a:lnTo>
                      <a:pt x="0" y="0"/>
                    </a:lnTo>
                    <a:close/>
                  </a:path>
                </a:pathLst>
              </a:custGeom>
              <a:solidFill>
                <a:srgbClr val="033372"/>
              </a:solidFill>
            </p:spPr>
            <p:txBody>
              <a:bodyPr/>
              <a:lstStyle/>
              <a:p>
                <a:endParaRPr lang="es-CO"/>
              </a:p>
            </p:txBody>
          </p:sp>
          <p:sp>
            <p:nvSpPr>
              <p:cNvPr id="14" name="TextBox 14"/>
              <p:cNvSpPr txBox="1"/>
              <p:nvPr/>
            </p:nvSpPr>
            <p:spPr>
              <a:xfrm>
                <a:off x="177800" y="-38100"/>
                <a:ext cx="558800" cy="537764"/>
              </a:xfrm>
              <a:prstGeom prst="rect">
                <a:avLst/>
              </a:prstGeom>
            </p:spPr>
            <p:txBody>
              <a:bodyPr lIns="50800" tIns="50800" rIns="50800" bIns="50800" rtlCol="0" anchor="ctr"/>
              <a:lstStyle/>
              <a:p>
                <a:pPr algn="ctr">
                  <a:lnSpc>
                    <a:spcPts val="2380"/>
                  </a:lnSpc>
                </a:pPr>
                <a:endParaRPr/>
              </a:p>
            </p:txBody>
          </p:sp>
        </p:grpSp>
        <p:grpSp>
          <p:nvGrpSpPr>
            <p:cNvPr id="15" name="Group 15"/>
            <p:cNvGrpSpPr/>
            <p:nvPr/>
          </p:nvGrpSpPr>
          <p:grpSpPr>
            <a:xfrm>
              <a:off x="23998883" y="0"/>
              <a:ext cx="4799777" cy="2950633"/>
              <a:chOff x="0" y="0"/>
              <a:chExt cx="812800" cy="499664"/>
            </a:xfrm>
          </p:grpSpPr>
          <p:sp>
            <p:nvSpPr>
              <p:cNvPr id="16" name="Freeform 16"/>
              <p:cNvSpPr/>
              <p:nvPr/>
            </p:nvSpPr>
            <p:spPr>
              <a:xfrm>
                <a:off x="0" y="0"/>
                <a:ext cx="812800" cy="499664"/>
              </a:xfrm>
              <a:custGeom>
                <a:avLst/>
                <a:gdLst/>
                <a:ahLst/>
                <a:cxnLst/>
                <a:rect l="l" t="t" r="r" b="b"/>
                <a:pathLst>
                  <a:path w="812800" h="499664">
                    <a:moveTo>
                      <a:pt x="0" y="0"/>
                    </a:moveTo>
                    <a:lnTo>
                      <a:pt x="609600" y="0"/>
                    </a:lnTo>
                    <a:lnTo>
                      <a:pt x="812800" y="249832"/>
                    </a:lnTo>
                    <a:lnTo>
                      <a:pt x="609600" y="499664"/>
                    </a:lnTo>
                    <a:lnTo>
                      <a:pt x="0" y="499664"/>
                    </a:lnTo>
                    <a:lnTo>
                      <a:pt x="203200" y="249832"/>
                    </a:lnTo>
                    <a:lnTo>
                      <a:pt x="0" y="0"/>
                    </a:lnTo>
                    <a:close/>
                  </a:path>
                </a:pathLst>
              </a:custGeom>
              <a:solidFill>
                <a:srgbClr val="033372"/>
              </a:solidFill>
            </p:spPr>
            <p:txBody>
              <a:bodyPr/>
              <a:lstStyle/>
              <a:p>
                <a:endParaRPr lang="es-CO"/>
              </a:p>
            </p:txBody>
          </p:sp>
          <p:sp>
            <p:nvSpPr>
              <p:cNvPr id="17" name="TextBox 17"/>
              <p:cNvSpPr txBox="1"/>
              <p:nvPr/>
            </p:nvSpPr>
            <p:spPr>
              <a:xfrm>
                <a:off x="177800" y="-38100"/>
                <a:ext cx="558800" cy="537764"/>
              </a:xfrm>
              <a:prstGeom prst="rect">
                <a:avLst/>
              </a:prstGeom>
            </p:spPr>
            <p:txBody>
              <a:bodyPr lIns="50800" tIns="50800" rIns="50800" bIns="50800" rtlCol="0" anchor="ctr"/>
              <a:lstStyle/>
              <a:p>
                <a:pPr algn="ctr">
                  <a:lnSpc>
                    <a:spcPts val="2380"/>
                  </a:lnSpc>
                </a:pPr>
                <a:endParaRPr/>
              </a:p>
            </p:txBody>
          </p:sp>
        </p:grpSp>
        <p:grpSp>
          <p:nvGrpSpPr>
            <p:cNvPr id="18" name="Group 18"/>
            <p:cNvGrpSpPr/>
            <p:nvPr/>
          </p:nvGrpSpPr>
          <p:grpSpPr>
            <a:xfrm>
              <a:off x="14399330" y="0"/>
              <a:ext cx="4799777" cy="2950633"/>
              <a:chOff x="0" y="0"/>
              <a:chExt cx="812800" cy="499664"/>
            </a:xfrm>
          </p:grpSpPr>
          <p:sp>
            <p:nvSpPr>
              <p:cNvPr id="19" name="Freeform 19"/>
              <p:cNvSpPr/>
              <p:nvPr/>
            </p:nvSpPr>
            <p:spPr>
              <a:xfrm>
                <a:off x="0" y="0"/>
                <a:ext cx="812800" cy="499664"/>
              </a:xfrm>
              <a:custGeom>
                <a:avLst/>
                <a:gdLst/>
                <a:ahLst/>
                <a:cxnLst/>
                <a:rect l="l" t="t" r="r" b="b"/>
                <a:pathLst>
                  <a:path w="812800" h="499664">
                    <a:moveTo>
                      <a:pt x="0" y="0"/>
                    </a:moveTo>
                    <a:lnTo>
                      <a:pt x="609600" y="0"/>
                    </a:lnTo>
                    <a:lnTo>
                      <a:pt x="812800" y="249832"/>
                    </a:lnTo>
                    <a:lnTo>
                      <a:pt x="609600" y="499664"/>
                    </a:lnTo>
                    <a:lnTo>
                      <a:pt x="0" y="499664"/>
                    </a:lnTo>
                    <a:lnTo>
                      <a:pt x="203200" y="249832"/>
                    </a:lnTo>
                    <a:lnTo>
                      <a:pt x="0" y="0"/>
                    </a:lnTo>
                    <a:close/>
                  </a:path>
                </a:pathLst>
              </a:custGeom>
              <a:solidFill>
                <a:srgbClr val="03459B"/>
              </a:solidFill>
            </p:spPr>
            <p:txBody>
              <a:bodyPr/>
              <a:lstStyle/>
              <a:p>
                <a:endParaRPr lang="es-CO"/>
              </a:p>
            </p:txBody>
          </p:sp>
          <p:sp>
            <p:nvSpPr>
              <p:cNvPr id="20" name="TextBox 20"/>
              <p:cNvSpPr txBox="1"/>
              <p:nvPr/>
            </p:nvSpPr>
            <p:spPr>
              <a:xfrm>
                <a:off x="177800" y="-38100"/>
                <a:ext cx="558800" cy="537764"/>
              </a:xfrm>
              <a:prstGeom prst="rect">
                <a:avLst/>
              </a:prstGeom>
            </p:spPr>
            <p:txBody>
              <a:bodyPr lIns="50800" tIns="50800" rIns="50800" bIns="50800" rtlCol="0" anchor="ctr"/>
              <a:lstStyle/>
              <a:p>
                <a:pPr algn="ctr">
                  <a:lnSpc>
                    <a:spcPts val="2380"/>
                  </a:lnSpc>
                </a:pPr>
                <a:endParaRPr/>
              </a:p>
            </p:txBody>
          </p:sp>
        </p:grpSp>
      </p:grpSp>
      <p:grpSp>
        <p:nvGrpSpPr>
          <p:cNvPr id="21" name="Group 21"/>
          <p:cNvGrpSpPr/>
          <p:nvPr/>
        </p:nvGrpSpPr>
        <p:grpSpPr>
          <a:xfrm>
            <a:off x="842767" y="2729006"/>
            <a:ext cx="764346" cy="764346"/>
            <a:chOff x="0" y="0"/>
            <a:chExt cx="812800" cy="812800"/>
          </a:xfrm>
        </p:grpSpPr>
        <p:sp>
          <p:nvSpPr>
            <p:cNvPr id="22" name="Freeform 2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33372"/>
            </a:solidFill>
          </p:spPr>
          <p:txBody>
            <a:bodyPr/>
            <a:lstStyle/>
            <a:p>
              <a:endParaRPr lang="es-CO"/>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380"/>
                </a:lnSpc>
              </a:pPr>
              <a:endParaRPr/>
            </a:p>
          </p:txBody>
        </p:sp>
      </p:grpSp>
      <p:grpSp>
        <p:nvGrpSpPr>
          <p:cNvPr id="24" name="Group 24"/>
          <p:cNvGrpSpPr/>
          <p:nvPr/>
        </p:nvGrpSpPr>
        <p:grpSpPr>
          <a:xfrm>
            <a:off x="9519127" y="2729006"/>
            <a:ext cx="764346" cy="764346"/>
            <a:chOff x="0" y="0"/>
            <a:chExt cx="812800" cy="812800"/>
          </a:xfrm>
        </p:grpSpPr>
        <p:sp>
          <p:nvSpPr>
            <p:cNvPr id="25" name="Freeform 2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33372"/>
            </a:solidFill>
          </p:spPr>
          <p:txBody>
            <a:bodyPr/>
            <a:lstStyle/>
            <a:p>
              <a:endParaRPr lang="es-CO"/>
            </a:p>
          </p:txBody>
        </p:sp>
        <p:sp>
          <p:nvSpPr>
            <p:cNvPr id="26" name="TextBox 26"/>
            <p:cNvSpPr txBox="1"/>
            <p:nvPr/>
          </p:nvSpPr>
          <p:spPr>
            <a:xfrm>
              <a:off x="0" y="-38100"/>
              <a:ext cx="812800" cy="850900"/>
            </a:xfrm>
            <a:prstGeom prst="rect">
              <a:avLst/>
            </a:prstGeom>
          </p:spPr>
          <p:txBody>
            <a:bodyPr lIns="50800" tIns="50800" rIns="50800" bIns="50800" rtlCol="0" anchor="ctr"/>
            <a:lstStyle/>
            <a:p>
              <a:pPr algn="ctr">
                <a:lnSpc>
                  <a:spcPts val="2380"/>
                </a:lnSpc>
              </a:pPr>
              <a:endParaRPr/>
            </a:p>
          </p:txBody>
        </p:sp>
      </p:grpSp>
      <p:grpSp>
        <p:nvGrpSpPr>
          <p:cNvPr id="27" name="Group 27"/>
          <p:cNvGrpSpPr/>
          <p:nvPr/>
        </p:nvGrpSpPr>
        <p:grpSpPr>
          <a:xfrm>
            <a:off x="5103043" y="2729006"/>
            <a:ext cx="764346" cy="764346"/>
            <a:chOff x="0" y="0"/>
            <a:chExt cx="812800" cy="812800"/>
          </a:xfrm>
        </p:grpSpPr>
        <p:sp>
          <p:nvSpPr>
            <p:cNvPr id="28" name="Freeform 2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33372"/>
            </a:solidFill>
          </p:spPr>
          <p:txBody>
            <a:bodyPr/>
            <a:lstStyle/>
            <a:p>
              <a:endParaRPr lang="es-CO"/>
            </a:p>
          </p:txBody>
        </p:sp>
        <p:sp>
          <p:nvSpPr>
            <p:cNvPr id="29" name="TextBox 29"/>
            <p:cNvSpPr txBox="1"/>
            <p:nvPr/>
          </p:nvSpPr>
          <p:spPr>
            <a:xfrm>
              <a:off x="0" y="-38100"/>
              <a:ext cx="812800" cy="850900"/>
            </a:xfrm>
            <a:prstGeom prst="rect">
              <a:avLst/>
            </a:prstGeom>
          </p:spPr>
          <p:txBody>
            <a:bodyPr lIns="50800" tIns="50800" rIns="50800" bIns="50800" rtlCol="0" anchor="ctr"/>
            <a:lstStyle/>
            <a:p>
              <a:pPr algn="ctr">
                <a:lnSpc>
                  <a:spcPts val="2380"/>
                </a:lnSpc>
              </a:pPr>
              <a:endParaRPr/>
            </a:p>
          </p:txBody>
        </p:sp>
      </p:grpSp>
      <p:grpSp>
        <p:nvGrpSpPr>
          <p:cNvPr id="30" name="Group 30"/>
          <p:cNvGrpSpPr/>
          <p:nvPr/>
        </p:nvGrpSpPr>
        <p:grpSpPr>
          <a:xfrm>
            <a:off x="13779403" y="2729006"/>
            <a:ext cx="764346" cy="764346"/>
            <a:chOff x="0" y="0"/>
            <a:chExt cx="812800" cy="812800"/>
          </a:xfrm>
        </p:grpSpPr>
        <p:sp>
          <p:nvSpPr>
            <p:cNvPr id="31" name="Freeform 3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33372"/>
            </a:solidFill>
          </p:spPr>
          <p:txBody>
            <a:bodyPr/>
            <a:lstStyle/>
            <a:p>
              <a:endParaRPr lang="es-CO"/>
            </a:p>
          </p:txBody>
        </p:sp>
        <p:sp>
          <p:nvSpPr>
            <p:cNvPr id="32" name="TextBox 32"/>
            <p:cNvSpPr txBox="1"/>
            <p:nvPr/>
          </p:nvSpPr>
          <p:spPr>
            <a:xfrm>
              <a:off x="0" y="-38100"/>
              <a:ext cx="812800" cy="850900"/>
            </a:xfrm>
            <a:prstGeom prst="rect">
              <a:avLst/>
            </a:prstGeom>
          </p:spPr>
          <p:txBody>
            <a:bodyPr lIns="50800" tIns="50800" rIns="50800" bIns="50800" rtlCol="0" anchor="ctr"/>
            <a:lstStyle/>
            <a:p>
              <a:pPr algn="ctr">
                <a:lnSpc>
                  <a:spcPts val="2380"/>
                </a:lnSpc>
              </a:pPr>
              <a:endParaRPr/>
            </a:p>
          </p:txBody>
        </p:sp>
      </p:grpSp>
      <p:sp>
        <p:nvSpPr>
          <p:cNvPr id="33" name="AutoShape 33"/>
          <p:cNvSpPr/>
          <p:nvPr/>
        </p:nvSpPr>
        <p:spPr>
          <a:xfrm>
            <a:off x="717257" y="1751661"/>
            <a:ext cx="13591957" cy="0"/>
          </a:xfrm>
          <a:prstGeom prst="line">
            <a:avLst/>
          </a:prstGeom>
          <a:ln w="152400" cap="flat">
            <a:solidFill>
              <a:srgbClr val="03459B"/>
            </a:solidFill>
            <a:prstDash val="solid"/>
            <a:headEnd type="none" w="sm" len="sm"/>
            <a:tailEnd type="none" w="sm" len="sm"/>
          </a:ln>
        </p:spPr>
        <p:txBody>
          <a:bodyPr/>
          <a:lstStyle/>
          <a:p>
            <a:endParaRPr lang="es-CO"/>
          </a:p>
        </p:txBody>
      </p:sp>
      <p:sp>
        <p:nvSpPr>
          <p:cNvPr id="34" name="Freeform 34"/>
          <p:cNvSpPr/>
          <p:nvPr/>
        </p:nvSpPr>
        <p:spPr>
          <a:xfrm>
            <a:off x="14905699" y="114300"/>
            <a:ext cx="3508570" cy="3803328"/>
          </a:xfrm>
          <a:custGeom>
            <a:avLst/>
            <a:gdLst/>
            <a:ahLst/>
            <a:cxnLst/>
            <a:rect l="l" t="t" r="r" b="b"/>
            <a:pathLst>
              <a:path w="3508570" h="3803328">
                <a:moveTo>
                  <a:pt x="0" y="0"/>
                </a:moveTo>
                <a:lnTo>
                  <a:pt x="3508569" y="0"/>
                </a:lnTo>
                <a:lnTo>
                  <a:pt x="3508569" y="3803328"/>
                </a:lnTo>
                <a:lnTo>
                  <a:pt x="0" y="38033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35" name="TextBox 35"/>
          <p:cNvSpPr txBox="1"/>
          <p:nvPr/>
        </p:nvSpPr>
        <p:spPr>
          <a:xfrm>
            <a:off x="977325" y="498848"/>
            <a:ext cx="13071820" cy="1183434"/>
          </a:xfrm>
          <a:prstGeom prst="rect">
            <a:avLst/>
          </a:prstGeom>
        </p:spPr>
        <p:txBody>
          <a:bodyPr lIns="0" tIns="0" rIns="0" bIns="0" rtlCol="0" anchor="t">
            <a:spAutoFit/>
          </a:bodyPr>
          <a:lstStyle/>
          <a:p>
            <a:pPr algn="ctr">
              <a:lnSpc>
                <a:spcPts val="9187"/>
              </a:lnSpc>
            </a:pPr>
            <a:r>
              <a:rPr lang="en-US" sz="6562" b="1">
                <a:solidFill>
                  <a:srgbClr val="011632"/>
                </a:solidFill>
                <a:latin typeface="Poppins Ultra-Bold"/>
                <a:ea typeface="Poppins Ultra-Bold"/>
                <a:cs typeface="Poppins Ultra-Bold"/>
                <a:sym typeface="Poppins Ultra-Bold"/>
              </a:rPr>
              <a:t>REUNIONES CON PROVEEDORES</a:t>
            </a:r>
          </a:p>
        </p:txBody>
      </p:sp>
      <p:sp>
        <p:nvSpPr>
          <p:cNvPr id="36" name="TextBox 36"/>
          <p:cNvSpPr txBox="1"/>
          <p:nvPr/>
        </p:nvSpPr>
        <p:spPr>
          <a:xfrm>
            <a:off x="842767" y="3736653"/>
            <a:ext cx="4069431" cy="4384702"/>
          </a:xfrm>
          <a:prstGeom prst="rect">
            <a:avLst/>
          </a:prstGeom>
        </p:spPr>
        <p:txBody>
          <a:bodyPr lIns="0" tIns="0" rIns="0" bIns="0" rtlCol="0" anchor="t">
            <a:spAutoFit/>
          </a:bodyPr>
          <a:lstStyle/>
          <a:p>
            <a:pPr algn="just">
              <a:lnSpc>
                <a:spcPts val="3498"/>
              </a:lnSpc>
            </a:pPr>
            <a:r>
              <a:rPr lang="en-US" sz="2498" b="1">
                <a:solidFill>
                  <a:srgbClr val="011632"/>
                </a:solidFill>
                <a:latin typeface="Poppins Semi-Bold"/>
                <a:ea typeface="Poppins Semi-Bold"/>
                <a:cs typeface="Poppins Semi-Bold"/>
                <a:sym typeface="Poppins Semi-Bold"/>
              </a:rPr>
              <a:t>Empresa de seguridad ANUBIS, se realizaron un total de tres (3) reuniones en las cuales se revisaron los protocolos, se recalcó la importancia de hacer seguimiento al cumplimiento de las normas del conjunto. </a:t>
            </a:r>
          </a:p>
        </p:txBody>
      </p:sp>
      <p:sp>
        <p:nvSpPr>
          <p:cNvPr id="37" name="TextBox 37"/>
          <p:cNvSpPr txBox="1"/>
          <p:nvPr/>
        </p:nvSpPr>
        <p:spPr>
          <a:xfrm>
            <a:off x="5103043" y="3736653"/>
            <a:ext cx="4069431" cy="3946552"/>
          </a:xfrm>
          <a:prstGeom prst="rect">
            <a:avLst/>
          </a:prstGeom>
        </p:spPr>
        <p:txBody>
          <a:bodyPr lIns="0" tIns="0" rIns="0" bIns="0" rtlCol="0" anchor="t">
            <a:spAutoFit/>
          </a:bodyPr>
          <a:lstStyle/>
          <a:p>
            <a:pPr algn="just">
              <a:lnSpc>
                <a:spcPts val="3498"/>
              </a:lnSpc>
            </a:pPr>
            <a:r>
              <a:rPr lang="en-US" sz="2498" b="1">
                <a:solidFill>
                  <a:srgbClr val="011632"/>
                </a:solidFill>
                <a:latin typeface="Poppins Semi-Bold"/>
                <a:ea typeface="Poppins Semi-Bold"/>
                <a:cs typeface="Poppins Semi-Bold"/>
                <a:sym typeface="Poppins Semi-Bold"/>
              </a:rPr>
              <a:t>GRUPO COBRO: </a:t>
            </a:r>
          </a:p>
          <a:p>
            <a:pPr algn="just">
              <a:lnSpc>
                <a:spcPts val="3498"/>
              </a:lnSpc>
            </a:pPr>
            <a:r>
              <a:rPr lang="en-US" sz="2498" b="1">
                <a:solidFill>
                  <a:srgbClr val="011632"/>
                </a:solidFill>
                <a:latin typeface="Poppins Semi-Bold"/>
                <a:ea typeface="Poppins Semi-Bold"/>
                <a:cs typeface="Poppins Semi-Bold"/>
                <a:sym typeface="Poppins Semi-Bold"/>
              </a:rPr>
              <a:t>se realizaron dos (2) reuniones con el fin de conocer la gestión realizada por la empresa, revisión de los casos que se encuentran activos y corrección de novedades.</a:t>
            </a:r>
          </a:p>
        </p:txBody>
      </p:sp>
      <p:sp>
        <p:nvSpPr>
          <p:cNvPr id="38" name="TextBox 38"/>
          <p:cNvSpPr txBox="1"/>
          <p:nvPr/>
        </p:nvSpPr>
        <p:spPr>
          <a:xfrm>
            <a:off x="9458742" y="3736653"/>
            <a:ext cx="4069431" cy="3946552"/>
          </a:xfrm>
          <a:prstGeom prst="rect">
            <a:avLst/>
          </a:prstGeom>
        </p:spPr>
        <p:txBody>
          <a:bodyPr lIns="0" tIns="0" rIns="0" bIns="0" rtlCol="0" anchor="t">
            <a:spAutoFit/>
          </a:bodyPr>
          <a:lstStyle/>
          <a:p>
            <a:pPr algn="just">
              <a:lnSpc>
                <a:spcPts val="3498"/>
              </a:lnSpc>
            </a:pPr>
            <a:r>
              <a:rPr lang="en-US" sz="2498" b="1">
                <a:solidFill>
                  <a:srgbClr val="011632"/>
                </a:solidFill>
                <a:latin typeface="Poppins Semi-Bold"/>
                <a:ea typeface="Poppins Semi-Bold"/>
                <a:cs typeface="Poppins Semi-Bold"/>
                <a:sym typeface="Poppins Semi-Bold"/>
              </a:rPr>
              <a:t>Con la empresa de cobranza T Y C Betancourt se realizaron tres (3) reuniones en las cuales se revisaron los casos se reasignaron 3 casos con novedades y se reviso la gestión realizada.</a:t>
            </a:r>
          </a:p>
        </p:txBody>
      </p:sp>
      <p:sp>
        <p:nvSpPr>
          <p:cNvPr id="39" name="TextBox 39"/>
          <p:cNvSpPr txBox="1"/>
          <p:nvPr/>
        </p:nvSpPr>
        <p:spPr>
          <a:xfrm>
            <a:off x="13719019" y="3736653"/>
            <a:ext cx="4069431" cy="3946552"/>
          </a:xfrm>
          <a:prstGeom prst="rect">
            <a:avLst/>
          </a:prstGeom>
        </p:spPr>
        <p:txBody>
          <a:bodyPr lIns="0" tIns="0" rIns="0" bIns="0" rtlCol="0" anchor="t">
            <a:spAutoFit/>
          </a:bodyPr>
          <a:lstStyle/>
          <a:p>
            <a:pPr algn="just">
              <a:lnSpc>
                <a:spcPts val="3498"/>
              </a:lnSpc>
            </a:pPr>
            <a:r>
              <a:rPr lang="en-US" sz="2498" b="1">
                <a:solidFill>
                  <a:srgbClr val="011632"/>
                </a:solidFill>
                <a:latin typeface="Poppins Semi-Bold"/>
                <a:ea typeface="Poppins Semi-Bold"/>
                <a:cs typeface="Poppins Semi-Bold"/>
                <a:sym typeface="Poppins Semi-Bold"/>
              </a:rPr>
              <a:t>Con la empresa de Aseo SERVIGIA se han realizado tres (3) reuniones con el fin de establecer los cronogramas de trabajos, revisión y seguimiento de las tareas asignadas.</a:t>
            </a:r>
          </a:p>
        </p:txBody>
      </p:sp>
      <p:sp>
        <p:nvSpPr>
          <p:cNvPr id="40" name="TextBox 40"/>
          <p:cNvSpPr txBox="1"/>
          <p:nvPr/>
        </p:nvSpPr>
        <p:spPr>
          <a:xfrm>
            <a:off x="1143978" y="2763199"/>
            <a:ext cx="161925" cy="600710"/>
          </a:xfrm>
          <a:prstGeom prst="rect">
            <a:avLst/>
          </a:prstGeom>
        </p:spPr>
        <p:txBody>
          <a:bodyPr lIns="0" tIns="0" rIns="0" bIns="0" rtlCol="0" anchor="t">
            <a:spAutoFit/>
          </a:bodyPr>
          <a:lstStyle/>
          <a:p>
            <a:pPr algn="ctr">
              <a:lnSpc>
                <a:spcPts val="4689"/>
              </a:lnSpc>
            </a:pPr>
            <a:r>
              <a:rPr lang="en-US" sz="3349" b="1">
                <a:solidFill>
                  <a:srgbClr val="FFFFFF"/>
                </a:solidFill>
                <a:latin typeface="Poppins Ultra-Bold"/>
                <a:ea typeface="Poppins Ultra-Bold"/>
                <a:cs typeface="Poppins Ultra-Bold"/>
                <a:sym typeface="Poppins Ultra-Bold"/>
              </a:rPr>
              <a:t>1</a:t>
            </a:r>
          </a:p>
        </p:txBody>
      </p:sp>
      <p:sp>
        <p:nvSpPr>
          <p:cNvPr id="41" name="TextBox 41"/>
          <p:cNvSpPr txBox="1"/>
          <p:nvPr/>
        </p:nvSpPr>
        <p:spPr>
          <a:xfrm>
            <a:off x="5361391" y="2763199"/>
            <a:ext cx="247650" cy="600710"/>
          </a:xfrm>
          <a:prstGeom prst="rect">
            <a:avLst/>
          </a:prstGeom>
        </p:spPr>
        <p:txBody>
          <a:bodyPr lIns="0" tIns="0" rIns="0" bIns="0" rtlCol="0" anchor="t">
            <a:spAutoFit/>
          </a:bodyPr>
          <a:lstStyle/>
          <a:p>
            <a:pPr algn="ctr">
              <a:lnSpc>
                <a:spcPts val="4689"/>
              </a:lnSpc>
            </a:pPr>
            <a:r>
              <a:rPr lang="en-US" sz="3349" b="1">
                <a:solidFill>
                  <a:srgbClr val="FFFFFF"/>
                </a:solidFill>
                <a:latin typeface="Poppins Ultra-Bold"/>
                <a:ea typeface="Poppins Ultra-Bold"/>
                <a:cs typeface="Poppins Ultra-Bold"/>
                <a:sym typeface="Poppins Ultra-Bold"/>
              </a:rPr>
              <a:t>2</a:t>
            </a:r>
          </a:p>
        </p:txBody>
      </p:sp>
      <p:sp>
        <p:nvSpPr>
          <p:cNvPr id="42" name="TextBox 42"/>
          <p:cNvSpPr txBox="1"/>
          <p:nvPr/>
        </p:nvSpPr>
        <p:spPr>
          <a:xfrm>
            <a:off x="9772712" y="2763199"/>
            <a:ext cx="257175" cy="600710"/>
          </a:xfrm>
          <a:prstGeom prst="rect">
            <a:avLst/>
          </a:prstGeom>
        </p:spPr>
        <p:txBody>
          <a:bodyPr lIns="0" tIns="0" rIns="0" bIns="0" rtlCol="0" anchor="t">
            <a:spAutoFit/>
          </a:bodyPr>
          <a:lstStyle/>
          <a:p>
            <a:pPr algn="ctr">
              <a:lnSpc>
                <a:spcPts val="4689"/>
              </a:lnSpc>
            </a:pPr>
            <a:r>
              <a:rPr lang="en-US" sz="3349" b="1">
                <a:solidFill>
                  <a:srgbClr val="FFFFFF"/>
                </a:solidFill>
                <a:latin typeface="Poppins Ultra-Bold"/>
                <a:ea typeface="Poppins Ultra-Bold"/>
                <a:cs typeface="Poppins Ultra-Bold"/>
                <a:sym typeface="Poppins Ultra-Bold"/>
              </a:rPr>
              <a:t>3</a:t>
            </a:r>
          </a:p>
        </p:txBody>
      </p:sp>
      <p:sp>
        <p:nvSpPr>
          <p:cNvPr id="43" name="TextBox 43"/>
          <p:cNvSpPr txBox="1"/>
          <p:nvPr/>
        </p:nvSpPr>
        <p:spPr>
          <a:xfrm>
            <a:off x="14013938" y="2763199"/>
            <a:ext cx="295275" cy="600710"/>
          </a:xfrm>
          <a:prstGeom prst="rect">
            <a:avLst/>
          </a:prstGeom>
        </p:spPr>
        <p:txBody>
          <a:bodyPr lIns="0" tIns="0" rIns="0" bIns="0" rtlCol="0" anchor="t">
            <a:spAutoFit/>
          </a:bodyPr>
          <a:lstStyle/>
          <a:p>
            <a:pPr algn="ctr">
              <a:lnSpc>
                <a:spcPts val="4689"/>
              </a:lnSpc>
            </a:pPr>
            <a:r>
              <a:rPr lang="en-US" sz="3349" b="1">
                <a:solidFill>
                  <a:srgbClr val="FFFFFF"/>
                </a:solidFill>
                <a:latin typeface="Poppins Ultra-Bold"/>
                <a:ea typeface="Poppins Ultra-Bold"/>
                <a:cs typeface="Poppins Ultra-Bold"/>
                <a:sym typeface="Poppins Ultra-Bold"/>
              </a:rPr>
              <a:t>4</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es-CO"/>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FFFFFF">
                <a:alpha val="84706"/>
              </a:srgbClr>
            </a:solidFill>
          </p:spPr>
          <p:txBody>
            <a:bodyPr/>
            <a:lstStyle/>
            <a:p>
              <a:endParaRPr lang="es-CO"/>
            </a:p>
          </p:txBody>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380"/>
                </a:lnSpc>
              </a:pPr>
              <a:endParaRPr/>
            </a:p>
          </p:txBody>
        </p:sp>
      </p:grpSp>
      <p:grpSp>
        <p:nvGrpSpPr>
          <p:cNvPr id="6" name="Group 6"/>
          <p:cNvGrpSpPr/>
          <p:nvPr/>
        </p:nvGrpSpPr>
        <p:grpSpPr>
          <a:xfrm>
            <a:off x="11583745" y="6837987"/>
            <a:ext cx="5484160" cy="2884747"/>
            <a:chOff x="0" y="0"/>
            <a:chExt cx="1545205" cy="812800"/>
          </a:xfrm>
        </p:grpSpPr>
        <p:sp>
          <p:nvSpPr>
            <p:cNvPr id="7" name="Freeform 7"/>
            <p:cNvSpPr/>
            <p:nvPr/>
          </p:nvSpPr>
          <p:spPr>
            <a:xfrm>
              <a:off x="0" y="0"/>
              <a:ext cx="1545205" cy="812800"/>
            </a:xfrm>
            <a:custGeom>
              <a:avLst/>
              <a:gdLst/>
              <a:ahLst/>
              <a:cxnLst/>
              <a:rect l="l" t="t" r="r" b="b"/>
              <a:pathLst>
                <a:path w="1545205" h="812800">
                  <a:moveTo>
                    <a:pt x="22587" y="0"/>
                  </a:moveTo>
                  <a:lnTo>
                    <a:pt x="1522618" y="0"/>
                  </a:lnTo>
                  <a:cubicBezTo>
                    <a:pt x="1535092" y="0"/>
                    <a:pt x="1545205" y="10113"/>
                    <a:pt x="1545205" y="22587"/>
                  </a:cubicBezTo>
                  <a:lnTo>
                    <a:pt x="1545205" y="790213"/>
                  </a:lnTo>
                  <a:cubicBezTo>
                    <a:pt x="1545205" y="796203"/>
                    <a:pt x="1542825" y="801949"/>
                    <a:pt x="1538589" y="806184"/>
                  </a:cubicBezTo>
                  <a:cubicBezTo>
                    <a:pt x="1534353" y="810420"/>
                    <a:pt x="1528608" y="812800"/>
                    <a:pt x="1522618" y="812800"/>
                  </a:cubicBezTo>
                  <a:lnTo>
                    <a:pt x="22587" y="812800"/>
                  </a:lnTo>
                  <a:cubicBezTo>
                    <a:pt x="16597" y="812800"/>
                    <a:pt x="10851" y="810420"/>
                    <a:pt x="6616" y="806184"/>
                  </a:cubicBezTo>
                  <a:cubicBezTo>
                    <a:pt x="2380" y="801949"/>
                    <a:pt x="0" y="796203"/>
                    <a:pt x="0" y="790213"/>
                  </a:cubicBezTo>
                  <a:lnTo>
                    <a:pt x="0" y="22587"/>
                  </a:lnTo>
                  <a:cubicBezTo>
                    <a:pt x="0" y="16597"/>
                    <a:pt x="2380" y="10851"/>
                    <a:pt x="6616" y="6616"/>
                  </a:cubicBezTo>
                  <a:cubicBezTo>
                    <a:pt x="10851" y="2380"/>
                    <a:pt x="16597" y="0"/>
                    <a:pt x="22587" y="0"/>
                  </a:cubicBezTo>
                  <a:close/>
                </a:path>
              </a:pathLst>
            </a:custGeom>
            <a:solidFill>
              <a:srgbClr val="000000">
                <a:alpha val="0"/>
              </a:srgbClr>
            </a:solidFill>
            <a:ln w="123825" cap="sq">
              <a:solidFill>
                <a:srgbClr val="033372"/>
              </a:solidFill>
              <a:prstDash val="solid"/>
              <a:miter/>
            </a:ln>
          </p:spPr>
          <p:txBody>
            <a:bodyPr/>
            <a:lstStyle/>
            <a:p>
              <a:endParaRPr lang="es-CO"/>
            </a:p>
          </p:txBody>
        </p:sp>
        <p:sp>
          <p:nvSpPr>
            <p:cNvPr id="8" name="TextBox 8"/>
            <p:cNvSpPr txBox="1"/>
            <p:nvPr/>
          </p:nvSpPr>
          <p:spPr>
            <a:xfrm>
              <a:off x="0" y="-38100"/>
              <a:ext cx="1545205" cy="850900"/>
            </a:xfrm>
            <a:prstGeom prst="rect">
              <a:avLst/>
            </a:prstGeom>
          </p:spPr>
          <p:txBody>
            <a:bodyPr lIns="50800" tIns="50800" rIns="50800" bIns="50800" rtlCol="0" anchor="ctr"/>
            <a:lstStyle/>
            <a:p>
              <a:pPr algn="ctr">
                <a:lnSpc>
                  <a:spcPts val="2380"/>
                </a:lnSpc>
              </a:pPr>
              <a:endParaRPr/>
            </a:p>
          </p:txBody>
        </p:sp>
      </p:grpSp>
      <p:sp>
        <p:nvSpPr>
          <p:cNvPr id="9" name="Freeform 9"/>
          <p:cNvSpPr/>
          <p:nvPr/>
        </p:nvSpPr>
        <p:spPr>
          <a:xfrm rot="2333263" flipV="1">
            <a:off x="-6252800" y="8667641"/>
            <a:ext cx="25120634" cy="12057904"/>
          </a:xfrm>
          <a:custGeom>
            <a:avLst/>
            <a:gdLst/>
            <a:ahLst/>
            <a:cxnLst/>
            <a:rect l="l" t="t" r="r" b="b"/>
            <a:pathLst>
              <a:path w="25120634" h="12057904">
                <a:moveTo>
                  <a:pt x="0" y="12057904"/>
                </a:moveTo>
                <a:lnTo>
                  <a:pt x="25120634" y="12057904"/>
                </a:lnTo>
                <a:lnTo>
                  <a:pt x="25120634" y="0"/>
                </a:lnTo>
                <a:lnTo>
                  <a:pt x="0" y="0"/>
                </a:lnTo>
                <a:lnTo>
                  <a:pt x="0" y="1205790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10" name="Freeform 10"/>
          <p:cNvSpPr/>
          <p:nvPr/>
        </p:nvSpPr>
        <p:spPr>
          <a:xfrm rot="2333263" flipV="1">
            <a:off x="-6060082" y="9402927"/>
            <a:ext cx="25120634" cy="12057904"/>
          </a:xfrm>
          <a:custGeom>
            <a:avLst/>
            <a:gdLst/>
            <a:ahLst/>
            <a:cxnLst/>
            <a:rect l="l" t="t" r="r" b="b"/>
            <a:pathLst>
              <a:path w="25120634" h="12057904">
                <a:moveTo>
                  <a:pt x="0" y="12057904"/>
                </a:moveTo>
                <a:lnTo>
                  <a:pt x="25120633" y="12057904"/>
                </a:lnTo>
                <a:lnTo>
                  <a:pt x="25120633" y="0"/>
                </a:lnTo>
                <a:lnTo>
                  <a:pt x="0" y="0"/>
                </a:lnTo>
                <a:lnTo>
                  <a:pt x="0" y="12057904"/>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O"/>
          </a:p>
        </p:txBody>
      </p:sp>
      <p:sp>
        <p:nvSpPr>
          <p:cNvPr id="11" name="Freeform 11"/>
          <p:cNvSpPr/>
          <p:nvPr/>
        </p:nvSpPr>
        <p:spPr>
          <a:xfrm rot="2333263" flipV="1">
            <a:off x="-6252800" y="9974576"/>
            <a:ext cx="25120634" cy="12057904"/>
          </a:xfrm>
          <a:custGeom>
            <a:avLst/>
            <a:gdLst/>
            <a:ahLst/>
            <a:cxnLst/>
            <a:rect l="l" t="t" r="r" b="b"/>
            <a:pathLst>
              <a:path w="25120634" h="12057904">
                <a:moveTo>
                  <a:pt x="0" y="12057904"/>
                </a:moveTo>
                <a:lnTo>
                  <a:pt x="25120634" y="12057904"/>
                </a:lnTo>
                <a:lnTo>
                  <a:pt x="25120634" y="0"/>
                </a:lnTo>
                <a:lnTo>
                  <a:pt x="0" y="0"/>
                </a:lnTo>
                <a:lnTo>
                  <a:pt x="0" y="12057904"/>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CO"/>
          </a:p>
        </p:txBody>
      </p:sp>
      <p:pic>
        <p:nvPicPr>
          <p:cNvPr id="12" name="Picture 12"/>
          <p:cNvPicPr>
            <a:picLocks noChangeAspect="1"/>
          </p:cNvPicPr>
          <p:nvPr/>
        </p:nvPicPr>
        <p:blipFill>
          <a:blip r:embed="rId9"/>
          <a:stretch>
            <a:fillRect/>
          </a:stretch>
        </p:blipFill>
        <p:spPr>
          <a:xfrm>
            <a:off x="3839594" y="4481428"/>
            <a:ext cx="6625376" cy="5468525"/>
          </a:xfrm>
          <a:prstGeom prst="rect">
            <a:avLst/>
          </a:prstGeom>
        </p:spPr>
      </p:pic>
      <p:pic>
        <p:nvPicPr>
          <p:cNvPr id="13" name="Picture 13"/>
          <p:cNvPicPr>
            <a:picLocks noChangeAspect="1"/>
          </p:cNvPicPr>
          <p:nvPr/>
        </p:nvPicPr>
        <p:blipFill>
          <a:blip r:embed="rId10"/>
          <a:stretch>
            <a:fillRect/>
          </a:stretch>
        </p:blipFill>
        <p:spPr>
          <a:xfrm>
            <a:off x="14588309" y="6924907"/>
            <a:ext cx="2429379" cy="2710906"/>
          </a:xfrm>
          <a:prstGeom prst="rect">
            <a:avLst/>
          </a:prstGeom>
        </p:spPr>
      </p:pic>
      <p:sp>
        <p:nvSpPr>
          <p:cNvPr id="14" name="Freeform 14"/>
          <p:cNvSpPr/>
          <p:nvPr/>
        </p:nvSpPr>
        <p:spPr>
          <a:xfrm>
            <a:off x="0" y="8141201"/>
            <a:ext cx="2538945" cy="1831214"/>
          </a:xfrm>
          <a:custGeom>
            <a:avLst/>
            <a:gdLst/>
            <a:ahLst/>
            <a:cxnLst/>
            <a:rect l="l" t="t" r="r" b="b"/>
            <a:pathLst>
              <a:path w="2538945" h="1831214">
                <a:moveTo>
                  <a:pt x="0" y="0"/>
                </a:moveTo>
                <a:lnTo>
                  <a:pt x="2538945" y="0"/>
                </a:lnTo>
                <a:lnTo>
                  <a:pt x="2538945" y="1831214"/>
                </a:lnTo>
                <a:lnTo>
                  <a:pt x="0" y="18312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s-CO"/>
          </a:p>
        </p:txBody>
      </p:sp>
      <p:sp>
        <p:nvSpPr>
          <p:cNvPr id="15" name="TextBox 15"/>
          <p:cNvSpPr txBox="1"/>
          <p:nvPr/>
        </p:nvSpPr>
        <p:spPr>
          <a:xfrm>
            <a:off x="635814" y="187631"/>
            <a:ext cx="10172700" cy="1120435"/>
          </a:xfrm>
          <a:prstGeom prst="rect">
            <a:avLst/>
          </a:prstGeom>
        </p:spPr>
        <p:txBody>
          <a:bodyPr wrap="square" lIns="0" tIns="0" rIns="0" bIns="0" rtlCol="0" anchor="t">
            <a:spAutoFit/>
          </a:bodyPr>
          <a:lstStyle/>
          <a:p>
            <a:pPr algn="ctr">
              <a:lnSpc>
                <a:spcPts val="9184"/>
              </a:lnSpc>
            </a:pPr>
            <a:r>
              <a:rPr lang="en-US" sz="6560" b="1" dirty="0">
                <a:solidFill>
                  <a:srgbClr val="000000"/>
                </a:solidFill>
                <a:latin typeface="Poppins Ultra-Bold"/>
                <a:ea typeface="Poppins Ultra-Bold"/>
                <a:cs typeface="Poppins Ultra-Bold"/>
                <a:sym typeface="Poppins Ultra-Bold"/>
              </a:rPr>
              <a:t>DATOS RELEVANTES</a:t>
            </a:r>
          </a:p>
        </p:txBody>
      </p:sp>
      <p:sp>
        <p:nvSpPr>
          <p:cNvPr id="16" name="TextBox 16"/>
          <p:cNvSpPr txBox="1"/>
          <p:nvPr/>
        </p:nvSpPr>
        <p:spPr>
          <a:xfrm>
            <a:off x="1028700" y="1401316"/>
            <a:ext cx="9779814" cy="3568221"/>
          </a:xfrm>
          <a:prstGeom prst="rect">
            <a:avLst/>
          </a:prstGeom>
        </p:spPr>
        <p:txBody>
          <a:bodyPr lIns="0" tIns="0" rIns="0" bIns="0" rtlCol="0" anchor="t">
            <a:spAutoFit/>
          </a:bodyPr>
          <a:lstStyle/>
          <a:p>
            <a:pPr algn="just">
              <a:lnSpc>
                <a:spcPts val="3498"/>
              </a:lnSpc>
            </a:pPr>
            <a:r>
              <a:rPr lang="en-US" sz="2498" b="1" dirty="0">
                <a:solidFill>
                  <a:srgbClr val="011632"/>
                </a:solidFill>
                <a:latin typeface="Poppins Semi-Bold"/>
                <a:ea typeface="Poppins Semi-Bold"/>
                <a:cs typeface="Poppins Semi-Bold"/>
                <a:sym typeface="Poppins Semi-Bold"/>
              </a:rPr>
              <a:t>Durante </a:t>
            </a:r>
            <a:r>
              <a:rPr lang="en-US" sz="2498" b="1" dirty="0" err="1">
                <a:solidFill>
                  <a:srgbClr val="011632"/>
                </a:solidFill>
                <a:latin typeface="Poppins Semi-Bold"/>
                <a:ea typeface="Poppins Semi-Bold"/>
                <a:cs typeface="Poppins Semi-Bold"/>
                <a:sym typeface="Poppins Semi-Bold"/>
              </a:rPr>
              <a:t>el</a:t>
            </a:r>
            <a:r>
              <a:rPr lang="en-US" sz="2498" b="1" dirty="0">
                <a:solidFill>
                  <a:srgbClr val="011632"/>
                </a:solidFill>
                <a:latin typeface="Poppins Semi-Bold"/>
                <a:ea typeface="Poppins Semi-Bold"/>
                <a:cs typeface="Poppins Semi-Bold"/>
                <a:sym typeface="Poppins Semi-Bold"/>
              </a:rPr>
              <a:t> </a:t>
            </a:r>
            <a:r>
              <a:rPr lang="en-US" sz="2498" b="1" dirty="0" err="1">
                <a:solidFill>
                  <a:srgbClr val="011632"/>
                </a:solidFill>
                <a:latin typeface="Poppins Semi-Bold"/>
                <a:ea typeface="Poppins Semi-Bold"/>
                <a:cs typeface="Poppins Semi-Bold"/>
                <a:sym typeface="Poppins Semi-Bold"/>
              </a:rPr>
              <a:t>mes</a:t>
            </a:r>
            <a:r>
              <a:rPr lang="en-US" sz="2498" b="1" dirty="0">
                <a:solidFill>
                  <a:srgbClr val="011632"/>
                </a:solidFill>
                <a:latin typeface="Poppins Semi-Bold"/>
                <a:ea typeface="Poppins Semi-Bold"/>
                <a:cs typeface="Poppins Semi-Bold"/>
                <a:sym typeface="Poppins Semi-Bold"/>
              </a:rPr>
              <a:t> de </a:t>
            </a:r>
            <a:r>
              <a:rPr lang="en-US" sz="2498" b="1" dirty="0" err="1">
                <a:solidFill>
                  <a:srgbClr val="011632"/>
                </a:solidFill>
                <a:latin typeface="Poppins Semi-Bold"/>
                <a:ea typeface="Poppins Semi-Bold"/>
                <a:cs typeface="Poppins Semi-Bold"/>
                <a:sym typeface="Poppins Semi-Bold"/>
              </a:rPr>
              <a:t>agosto</a:t>
            </a:r>
            <a:r>
              <a:rPr lang="en-US" sz="2498" b="1" dirty="0">
                <a:solidFill>
                  <a:srgbClr val="011632"/>
                </a:solidFill>
                <a:latin typeface="Poppins Semi-Bold"/>
                <a:ea typeface="Poppins Semi-Bold"/>
                <a:cs typeface="Poppins Semi-Bold"/>
                <a:sym typeface="Poppins Semi-Bold"/>
              </a:rPr>
              <a:t> se </a:t>
            </a:r>
            <a:r>
              <a:rPr lang="en-US" sz="2498" b="1" dirty="0" err="1">
                <a:solidFill>
                  <a:srgbClr val="011632"/>
                </a:solidFill>
                <a:latin typeface="Poppins Semi-Bold"/>
                <a:ea typeface="Poppins Semi-Bold"/>
                <a:cs typeface="Poppins Semi-Bold"/>
                <a:sym typeface="Poppins Semi-Bold"/>
              </a:rPr>
              <a:t>atendieron</a:t>
            </a:r>
            <a:r>
              <a:rPr lang="en-US" sz="2498" b="1" dirty="0">
                <a:solidFill>
                  <a:srgbClr val="011632"/>
                </a:solidFill>
                <a:latin typeface="Poppins Semi-Bold"/>
                <a:ea typeface="Poppins Semi-Bold"/>
                <a:cs typeface="Poppins Semi-Bold"/>
                <a:sym typeface="Poppins Semi-Bold"/>
              </a:rPr>
              <a:t> un total de 160 </a:t>
            </a:r>
            <a:r>
              <a:rPr lang="en-US" sz="2498" b="1" dirty="0" err="1">
                <a:solidFill>
                  <a:srgbClr val="011632"/>
                </a:solidFill>
                <a:latin typeface="Poppins Semi-Bold"/>
                <a:ea typeface="Poppins Semi-Bold"/>
                <a:cs typeface="Poppins Semi-Bold"/>
                <a:sym typeface="Poppins Semi-Bold"/>
              </a:rPr>
              <a:t>requerimientos</a:t>
            </a:r>
            <a:r>
              <a:rPr lang="en-US" sz="2498" b="1" dirty="0">
                <a:solidFill>
                  <a:srgbClr val="011632"/>
                </a:solidFill>
                <a:latin typeface="Poppins Semi-Bold"/>
                <a:ea typeface="Poppins Semi-Bold"/>
                <a:cs typeface="Poppins Semi-Bold"/>
                <a:sym typeface="Poppins Semi-Bold"/>
              </a:rPr>
              <a:t> </a:t>
            </a:r>
            <a:r>
              <a:rPr lang="en-US" sz="2498" b="1" dirty="0" err="1">
                <a:solidFill>
                  <a:srgbClr val="011632"/>
                </a:solidFill>
                <a:latin typeface="Poppins Semi-Bold"/>
                <a:ea typeface="Poppins Semi-Bold"/>
                <a:cs typeface="Poppins Semi-Bold"/>
                <a:sym typeface="Poppins Semi-Bold"/>
              </a:rPr>
              <a:t>mediante</a:t>
            </a:r>
            <a:r>
              <a:rPr lang="en-US" sz="2498" b="1" dirty="0">
                <a:solidFill>
                  <a:srgbClr val="011632"/>
                </a:solidFill>
                <a:latin typeface="Poppins Semi-Bold"/>
                <a:ea typeface="Poppins Semi-Bold"/>
                <a:cs typeface="Poppins Semi-Bold"/>
                <a:sym typeface="Poppins Semi-Bold"/>
              </a:rPr>
              <a:t> </a:t>
            </a:r>
            <a:r>
              <a:rPr lang="en-US" sz="2498" b="1" dirty="0" err="1">
                <a:solidFill>
                  <a:srgbClr val="011632"/>
                </a:solidFill>
                <a:latin typeface="Poppins Semi-Bold"/>
                <a:ea typeface="Poppins Semi-Bold"/>
                <a:cs typeface="Poppins Semi-Bold"/>
                <a:sym typeface="Poppins Semi-Bold"/>
              </a:rPr>
              <a:t>el</a:t>
            </a:r>
            <a:r>
              <a:rPr lang="en-US" sz="2498" b="1" dirty="0">
                <a:solidFill>
                  <a:srgbClr val="011632"/>
                </a:solidFill>
                <a:latin typeface="Poppins Semi-Bold"/>
                <a:ea typeface="Poppins Semi-Bold"/>
                <a:cs typeface="Poppins Semi-Bold"/>
                <a:sym typeface="Poppins Semi-Bold"/>
              </a:rPr>
              <a:t> </a:t>
            </a:r>
            <a:r>
              <a:rPr lang="en-US" sz="2498" b="1" dirty="0" err="1">
                <a:solidFill>
                  <a:srgbClr val="011632"/>
                </a:solidFill>
                <a:latin typeface="Poppins Semi-Bold"/>
                <a:ea typeface="Poppins Semi-Bold"/>
                <a:cs typeface="Poppins Semi-Bold"/>
                <a:sym typeface="Poppins Semi-Bold"/>
              </a:rPr>
              <a:t>correo</a:t>
            </a:r>
            <a:r>
              <a:rPr lang="en-US" sz="2498" b="1" dirty="0">
                <a:solidFill>
                  <a:srgbClr val="011632"/>
                </a:solidFill>
                <a:latin typeface="Poppins Semi-Bold"/>
                <a:ea typeface="Poppins Semi-Bold"/>
                <a:cs typeface="Poppins Semi-Bold"/>
                <a:sym typeface="Poppins Semi-Bold"/>
              </a:rPr>
              <a:t> </a:t>
            </a:r>
            <a:r>
              <a:rPr lang="en-US" sz="2498" b="1" dirty="0" err="1">
                <a:solidFill>
                  <a:srgbClr val="011632"/>
                </a:solidFill>
                <a:latin typeface="Poppins Semi-Bold"/>
                <a:ea typeface="Poppins Semi-Bold"/>
                <a:cs typeface="Poppins Semi-Bold"/>
                <a:sym typeface="Poppins Semi-Bold"/>
              </a:rPr>
              <a:t>electrónico</a:t>
            </a:r>
            <a:r>
              <a:rPr lang="en-US" sz="2498" b="1" dirty="0">
                <a:solidFill>
                  <a:srgbClr val="011632"/>
                </a:solidFill>
                <a:latin typeface="Poppins Semi-Bold"/>
                <a:ea typeface="Poppins Semi-Bold"/>
                <a:cs typeface="Poppins Semi-Bold"/>
                <a:sym typeface="Poppins Semi-Bold"/>
              </a:rPr>
              <a:t> de las </a:t>
            </a:r>
            <a:r>
              <a:rPr lang="en-US" sz="2498" b="1" dirty="0" err="1">
                <a:solidFill>
                  <a:srgbClr val="011632"/>
                </a:solidFill>
                <a:latin typeface="Poppins Semi-Bold"/>
                <a:ea typeface="Poppins Semi-Bold"/>
                <a:cs typeface="Poppins Semi-Bold"/>
                <a:sym typeface="Poppins Semi-Bold"/>
              </a:rPr>
              <a:t>cuales</a:t>
            </a:r>
            <a:r>
              <a:rPr lang="en-US" sz="2498" b="1" dirty="0">
                <a:solidFill>
                  <a:srgbClr val="011632"/>
                </a:solidFill>
                <a:latin typeface="Poppins Semi-Bold"/>
                <a:ea typeface="Poppins Semi-Bold"/>
                <a:cs typeface="Poppins Semi-Bold"/>
                <a:sym typeface="Poppins Semi-Bold"/>
              </a:rPr>
              <a:t> </a:t>
            </a:r>
            <a:r>
              <a:rPr lang="en-US" sz="2498" b="1" dirty="0" err="1">
                <a:solidFill>
                  <a:srgbClr val="011632"/>
                </a:solidFill>
                <a:latin typeface="Poppins Semi-Bold"/>
                <a:ea typeface="Poppins Semi-Bold"/>
                <a:cs typeface="Poppins Semi-Bold"/>
                <a:sym typeface="Poppins Semi-Bold"/>
              </a:rPr>
              <a:t>todas</a:t>
            </a:r>
            <a:r>
              <a:rPr lang="en-US" sz="2498" b="1" dirty="0">
                <a:solidFill>
                  <a:srgbClr val="011632"/>
                </a:solidFill>
                <a:latin typeface="Poppins Semi-Bold"/>
                <a:ea typeface="Poppins Semi-Bold"/>
                <a:cs typeface="Poppins Semi-Bold"/>
                <a:sym typeface="Poppins Semi-Bold"/>
              </a:rPr>
              <a:t> </a:t>
            </a:r>
            <a:r>
              <a:rPr lang="en-US" sz="2498" b="1" dirty="0" err="1">
                <a:solidFill>
                  <a:srgbClr val="011632"/>
                </a:solidFill>
                <a:latin typeface="Poppins Semi-Bold"/>
                <a:ea typeface="Poppins Semi-Bold"/>
                <a:cs typeface="Poppins Semi-Bold"/>
                <a:sym typeface="Poppins Semi-Bold"/>
              </a:rPr>
              <a:t>obtuvieron</a:t>
            </a:r>
            <a:r>
              <a:rPr lang="en-US" sz="2498" b="1" dirty="0">
                <a:solidFill>
                  <a:srgbClr val="011632"/>
                </a:solidFill>
                <a:latin typeface="Poppins Semi-Bold"/>
                <a:ea typeface="Poppins Semi-Bold"/>
                <a:cs typeface="Poppins Semi-Bold"/>
                <a:sym typeface="Poppins Semi-Bold"/>
              </a:rPr>
              <a:t> </a:t>
            </a:r>
            <a:r>
              <a:rPr lang="en-US" sz="2498" b="1" dirty="0" err="1">
                <a:solidFill>
                  <a:srgbClr val="011632"/>
                </a:solidFill>
                <a:latin typeface="Poppins Semi-Bold"/>
                <a:ea typeface="Poppins Semi-Bold"/>
                <a:cs typeface="Poppins Semi-Bold"/>
                <a:sym typeface="Poppins Semi-Bold"/>
              </a:rPr>
              <a:t>una</a:t>
            </a:r>
            <a:r>
              <a:rPr lang="en-US" sz="2498" b="1" dirty="0">
                <a:solidFill>
                  <a:srgbClr val="011632"/>
                </a:solidFill>
                <a:latin typeface="Poppins Semi-Bold"/>
                <a:ea typeface="Poppins Semi-Bold"/>
                <a:cs typeface="Poppins Semi-Bold"/>
                <a:sym typeface="Poppins Semi-Bold"/>
              </a:rPr>
              <a:t> </a:t>
            </a:r>
            <a:r>
              <a:rPr lang="en-US" sz="2498" b="1" dirty="0" err="1">
                <a:solidFill>
                  <a:srgbClr val="011632"/>
                </a:solidFill>
                <a:latin typeface="Poppins Semi-Bold"/>
                <a:ea typeface="Poppins Semi-Bold"/>
                <a:cs typeface="Poppins Semi-Bold"/>
                <a:sym typeface="Poppins Semi-Bold"/>
              </a:rPr>
              <a:t>respuesta</a:t>
            </a:r>
            <a:r>
              <a:rPr lang="en-US" sz="2498" b="1" dirty="0">
                <a:solidFill>
                  <a:srgbClr val="011632"/>
                </a:solidFill>
                <a:latin typeface="Poppins Semi-Bold"/>
                <a:ea typeface="Poppins Semi-Bold"/>
                <a:cs typeface="Poppins Semi-Bold"/>
                <a:sym typeface="Poppins Semi-Bold"/>
              </a:rPr>
              <a:t> </a:t>
            </a:r>
            <a:r>
              <a:rPr lang="en-US" sz="2498" b="1" dirty="0" err="1">
                <a:solidFill>
                  <a:srgbClr val="011632"/>
                </a:solidFill>
                <a:latin typeface="Poppins Semi-Bold"/>
                <a:ea typeface="Poppins Semi-Bold"/>
                <a:cs typeface="Poppins Semi-Bold"/>
                <a:sym typeface="Poppins Semi-Bold"/>
              </a:rPr>
              <a:t>oportuna</a:t>
            </a:r>
            <a:r>
              <a:rPr lang="en-US" sz="2498" b="1" dirty="0">
                <a:solidFill>
                  <a:srgbClr val="011632"/>
                </a:solidFill>
                <a:latin typeface="Poppins Semi-Bold"/>
                <a:ea typeface="Poppins Semi-Bold"/>
                <a:cs typeface="Poppins Semi-Bold"/>
                <a:sym typeface="Poppins Semi-Bold"/>
              </a:rPr>
              <a:t> y de las </a:t>
            </a:r>
            <a:r>
              <a:rPr lang="en-US" sz="2498" b="1" dirty="0" err="1">
                <a:solidFill>
                  <a:srgbClr val="011632"/>
                </a:solidFill>
                <a:latin typeface="Poppins Semi-Bold"/>
                <a:ea typeface="Poppins Semi-Bold"/>
                <a:cs typeface="Poppins Semi-Bold"/>
                <a:sym typeface="Poppins Semi-Bold"/>
              </a:rPr>
              <a:t>cuales</a:t>
            </a:r>
            <a:r>
              <a:rPr lang="en-US" sz="2498" b="1" dirty="0">
                <a:solidFill>
                  <a:srgbClr val="011632"/>
                </a:solidFill>
                <a:latin typeface="Poppins Semi-Bold"/>
                <a:ea typeface="Poppins Semi-Bold"/>
                <a:cs typeface="Poppins Semi-Bold"/>
                <a:sym typeface="Poppins Semi-Bold"/>
              </a:rPr>
              <a:t> </a:t>
            </a:r>
            <a:r>
              <a:rPr lang="en-US" sz="2498" b="1" dirty="0" err="1">
                <a:solidFill>
                  <a:srgbClr val="011632"/>
                </a:solidFill>
                <a:latin typeface="Poppins Semi-Bold"/>
                <a:ea typeface="Poppins Semi-Bold"/>
                <a:cs typeface="Poppins Semi-Bold"/>
                <a:sym typeface="Poppins Semi-Bold"/>
              </a:rPr>
              <a:t>en</a:t>
            </a:r>
            <a:r>
              <a:rPr lang="en-US" sz="2498" b="1" dirty="0">
                <a:solidFill>
                  <a:srgbClr val="011632"/>
                </a:solidFill>
                <a:latin typeface="Poppins Semi-Bold"/>
                <a:ea typeface="Poppins Semi-Bold"/>
                <a:cs typeface="Poppins Semi-Bold"/>
                <a:sym typeface="Poppins Semi-Bold"/>
              </a:rPr>
              <a:t> general se ha dado </a:t>
            </a:r>
            <a:r>
              <a:rPr lang="en-US" sz="2498" b="1" dirty="0" err="1">
                <a:solidFill>
                  <a:srgbClr val="011632"/>
                </a:solidFill>
                <a:latin typeface="Poppins Semi-Bold"/>
                <a:ea typeface="Poppins Semi-Bold"/>
                <a:cs typeface="Poppins Semi-Bold"/>
                <a:sym typeface="Poppins Semi-Bold"/>
              </a:rPr>
              <a:t>solución</a:t>
            </a:r>
            <a:r>
              <a:rPr lang="en-US" sz="2498" b="1" dirty="0">
                <a:solidFill>
                  <a:srgbClr val="011632"/>
                </a:solidFill>
                <a:latin typeface="Poppins Semi-Bold"/>
                <a:ea typeface="Poppins Semi-Bold"/>
                <a:cs typeface="Poppins Semi-Bold"/>
                <a:sym typeface="Poppins Semi-Bold"/>
              </a:rPr>
              <a:t> 140, de las 20 que no se </a:t>
            </a:r>
            <a:r>
              <a:rPr lang="en-US" sz="2498" b="1" dirty="0" err="1">
                <a:solidFill>
                  <a:srgbClr val="011632"/>
                </a:solidFill>
                <a:latin typeface="Poppins Semi-Bold"/>
                <a:ea typeface="Poppins Semi-Bold"/>
                <a:cs typeface="Poppins Semi-Bold"/>
                <a:sym typeface="Poppins Semi-Bold"/>
              </a:rPr>
              <a:t>han</a:t>
            </a:r>
            <a:r>
              <a:rPr lang="en-US" sz="2498" b="1" dirty="0">
                <a:solidFill>
                  <a:srgbClr val="011632"/>
                </a:solidFill>
                <a:latin typeface="Poppins Semi-Bold"/>
                <a:ea typeface="Poppins Semi-Bold"/>
                <a:cs typeface="Poppins Semi-Bold"/>
                <a:sym typeface="Poppins Semi-Bold"/>
              </a:rPr>
              <a:t> dado </a:t>
            </a:r>
            <a:r>
              <a:rPr lang="en-US" sz="2498" b="1" dirty="0" err="1">
                <a:solidFill>
                  <a:srgbClr val="011632"/>
                </a:solidFill>
                <a:latin typeface="Poppins Semi-Bold"/>
                <a:ea typeface="Poppins Semi-Bold"/>
                <a:cs typeface="Poppins Semi-Bold"/>
                <a:sym typeface="Poppins Semi-Bold"/>
              </a:rPr>
              <a:t>solución</a:t>
            </a:r>
            <a:r>
              <a:rPr lang="en-US" sz="2498" b="1" dirty="0">
                <a:solidFill>
                  <a:srgbClr val="011632"/>
                </a:solidFill>
                <a:latin typeface="Poppins Semi-Bold"/>
                <a:ea typeface="Poppins Semi-Bold"/>
                <a:cs typeface="Poppins Semi-Bold"/>
                <a:sym typeface="Poppins Semi-Bold"/>
              </a:rPr>
              <a:t> se </a:t>
            </a:r>
            <a:r>
              <a:rPr lang="en-US" sz="2498" b="1" dirty="0" err="1">
                <a:solidFill>
                  <a:srgbClr val="011632"/>
                </a:solidFill>
                <a:latin typeface="Poppins Semi-Bold"/>
                <a:ea typeface="Poppins Semi-Bold"/>
                <a:cs typeface="Poppins Semi-Bold"/>
                <a:sym typeface="Poppins Semi-Bold"/>
              </a:rPr>
              <a:t>encuentran</a:t>
            </a:r>
            <a:r>
              <a:rPr lang="en-US" sz="2498" b="1" dirty="0">
                <a:solidFill>
                  <a:srgbClr val="011632"/>
                </a:solidFill>
                <a:latin typeface="Poppins Semi-Bold"/>
                <a:ea typeface="Poppins Semi-Bold"/>
                <a:cs typeface="Poppins Semi-Bold"/>
                <a:sym typeface="Poppins Semi-Bold"/>
              </a:rPr>
              <a:t> 8 </a:t>
            </a:r>
            <a:r>
              <a:rPr lang="en-US" sz="2498" b="1" dirty="0" err="1">
                <a:solidFill>
                  <a:srgbClr val="011632"/>
                </a:solidFill>
                <a:latin typeface="Poppins Semi-Bold"/>
                <a:ea typeface="Poppins Semi-Bold"/>
                <a:cs typeface="Poppins Semi-Bold"/>
                <a:sym typeface="Poppins Semi-Bold"/>
              </a:rPr>
              <a:t>casos</a:t>
            </a:r>
            <a:r>
              <a:rPr lang="en-US" sz="2498" b="1" dirty="0">
                <a:solidFill>
                  <a:srgbClr val="011632"/>
                </a:solidFill>
                <a:latin typeface="Poppins Semi-Bold"/>
                <a:ea typeface="Poppins Semi-Bold"/>
                <a:cs typeface="Poppins Semi-Bold"/>
                <a:sym typeface="Poppins Semi-Bold"/>
              </a:rPr>
              <a:t> </a:t>
            </a:r>
            <a:r>
              <a:rPr lang="en-US" sz="2498" b="1" dirty="0" err="1">
                <a:solidFill>
                  <a:srgbClr val="011632"/>
                </a:solidFill>
                <a:latin typeface="Poppins Semi-Bold"/>
                <a:ea typeface="Poppins Semi-Bold"/>
                <a:cs typeface="Poppins Semi-Bold"/>
                <a:sym typeface="Poppins Semi-Bold"/>
              </a:rPr>
              <a:t>por</a:t>
            </a:r>
            <a:r>
              <a:rPr lang="en-US" sz="2498" b="1" dirty="0">
                <a:solidFill>
                  <a:srgbClr val="011632"/>
                </a:solidFill>
                <a:latin typeface="Poppins Semi-Bold"/>
                <a:ea typeface="Poppins Semi-Bold"/>
                <a:cs typeface="Poppins Semi-Bold"/>
                <a:sym typeface="Poppins Semi-Bold"/>
              </a:rPr>
              <a:t> </a:t>
            </a:r>
            <a:r>
              <a:rPr lang="en-US" sz="2498" b="1" dirty="0" err="1">
                <a:solidFill>
                  <a:srgbClr val="011632"/>
                </a:solidFill>
                <a:latin typeface="Poppins Semi-Bold"/>
                <a:ea typeface="Poppins Semi-Bold"/>
                <a:cs typeface="Poppins Semi-Bold"/>
                <a:sym typeface="Poppins Semi-Bold"/>
              </a:rPr>
              <a:t>humedad</a:t>
            </a:r>
            <a:r>
              <a:rPr lang="en-US" sz="2498" b="1" dirty="0">
                <a:solidFill>
                  <a:srgbClr val="011632"/>
                </a:solidFill>
                <a:latin typeface="Poppins Semi-Bold"/>
                <a:ea typeface="Poppins Semi-Bold"/>
                <a:cs typeface="Poppins Semi-Bold"/>
                <a:sym typeface="Poppins Semi-Bold"/>
              </a:rPr>
              <a:t> </a:t>
            </a:r>
            <a:r>
              <a:rPr lang="en-US" sz="2498" b="1" dirty="0" err="1">
                <a:solidFill>
                  <a:srgbClr val="011632"/>
                </a:solidFill>
                <a:latin typeface="Poppins Semi-Bold"/>
                <a:ea typeface="Poppins Semi-Bold"/>
                <a:cs typeface="Poppins Semi-Bold"/>
                <a:sym typeface="Poppins Semi-Bold"/>
              </a:rPr>
              <a:t>en</a:t>
            </a:r>
            <a:r>
              <a:rPr lang="en-US" sz="2498" b="1" dirty="0">
                <a:solidFill>
                  <a:srgbClr val="011632"/>
                </a:solidFill>
                <a:latin typeface="Poppins Semi-Bold"/>
                <a:ea typeface="Poppins Semi-Bold"/>
                <a:cs typeface="Poppins Semi-Bold"/>
                <a:sym typeface="Poppins Semi-Bold"/>
              </a:rPr>
              <a:t> </a:t>
            </a:r>
            <a:r>
              <a:rPr lang="en-US" sz="2498" b="1" dirty="0" err="1">
                <a:solidFill>
                  <a:srgbClr val="011632"/>
                </a:solidFill>
                <a:latin typeface="Poppins Semi-Bold"/>
                <a:ea typeface="Poppins Semi-Bold"/>
                <a:cs typeface="Poppins Semi-Bold"/>
                <a:sym typeface="Poppins Semi-Bold"/>
              </a:rPr>
              <a:t>cubiertas</a:t>
            </a:r>
            <a:r>
              <a:rPr lang="en-US" sz="2498" b="1" dirty="0">
                <a:solidFill>
                  <a:srgbClr val="011632"/>
                </a:solidFill>
                <a:latin typeface="Poppins Semi-Bold"/>
                <a:ea typeface="Poppins Semi-Bold"/>
                <a:cs typeface="Poppins Semi-Bold"/>
                <a:sym typeface="Poppins Semi-Bold"/>
              </a:rPr>
              <a:t> y </a:t>
            </a:r>
            <a:r>
              <a:rPr lang="en-US" sz="2498" b="1" dirty="0" err="1">
                <a:solidFill>
                  <a:srgbClr val="011632"/>
                </a:solidFill>
                <a:latin typeface="Poppins Semi-Bold"/>
                <a:ea typeface="Poppins Semi-Bold"/>
                <a:cs typeface="Poppins Semi-Bold"/>
                <a:sym typeface="Poppins Semi-Bold"/>
              </a:rPr>
              <a:t>paredes</a:t>
            </a:r>
            <a:r>
              <a:rPr lang="en-US" sz="2498" b="1" dirty="0">
                <a:solidFill>
                  <a:srgbClr val="011632"/>
                </a:solidFill>
                <a:latin typeface="Poppins Semi-Bold"/>
                <a:ea typeface="Poppins Semi-Bold"/>
                <a:cs typeface="Poppins Semi-Bold"/>
                <a:sym typeface="Poppins Semi-Bold"/>
              </a:rPr>
              <a:t>, 2 </a:t>
            </a:r>
            <a:r>
              <a:rPr lang="en-US" sz="2498" b="1" dirty="0" err="1">
                <a:solidFill>
                  <a:srgbClr val="011632"/>
                </a:solidFill>
                <a:latin typeface="Poppins Semi-Bold"/>
                <a:ea typeface="Poppins Semi-Bold"/>
                <a:cs typeface="Poppins Semi-Bold"/>
                <a:sym typeface="Poppins Semi-Bold"/>
              </a:rPr>
              <a:t>casos</a:t>
            </a:r>
            <a:r>
              <a:rPr lang="en-US" sz="2498" b="1" dirty="0">
                <a:solidFill>
                  <a:srgbClr val="011632"/>
                </a:solidFill>
                <a:latin typeface="Poppins Semi-Bold"/>
                <a:ea typeface="Poppins Semi-Bold"/>
                <a:cs typeface="Poppins Semi-Bold"/>
                <a:sym typeface="Poppins Semi-Bold"/>
              </a:rPr>
              <a:t> </a:t>
            </a:r>
            <a:r>
              <a:rPr lang="en-US" sz="2498" b="1" dirty="0" err="1">
                <a:solidFill>
                  <a:srgbClr val="011632"/>
                </a:solidFill>
                <a:latin typeface="Poppins Semi-Bold"/>
                <a:ea typeface="Poppins Semi-Bold"/>
                <a:cs typeface="Poppins Semi-Bold"/>
                <a:sym typeface="Poppins Semi-Bold"/>
              </a:rPr>
              <a:t>por</a:t>
            </a:r>
            <a:r>
              <a:rPr lang="en-US" sz="2498" b="1" dirty="0">
                <a:solidFill>
                  <a:srgbClr val="011632"/>
                </a:solidFill>
                <a:latin typeface="Poppins Semi-Bold"/>
                <a:ea typeface="Poppins Semi-Bold"/>
                <a:cs typeface="Poppins Semi-Bold"/>
                <a:sym typeface="Poppins Semi-Bold"/>
              </a:rPr>
              <a:t> </a:t>
            </a:r>
            <a:r>
              <a:rPr lang="en-US" sz="2498" b="1" dirty="0" err="1">
                <a:solidFill>
                  <a:srgbClr val="011632"/>
                </a:solidFill>
                <a:latin typeface="Poppins Semi-Bold"/>
                <a:ea typeface="Poppins Semi-Bold"/>
                <a:cs typeface="Poppins Semi-Bold"/>
                <a:sym typeface="Poppins Semi-Bold"/>
              </a:rPr>
              <a:t>conciliaciones</a:t>
            </a:r>
            <a:r>
              <a:rPr lang="en-US" sz="2498" b="1" dirty="0">
                <a:solidFill>
                  <a:srgbClr val="011632"/>
                </a:solidFill>
                <a:latin typeface="Poppins Semi-Bold"/>
                <a:ea typeface="Poppins Semi-Bold"/>
                <a:cs typeface="Poppins Semi-Bold"/>
                <a:sym typeface="Poppins Semi-Bold"/>
              </a:rPr>
              <a:t> entre </a:t>
            </a:r>
            <a:r>
              <a:rPr lang="en-US" sz="2498" b="1" dirty="0" err="1">
                <a:solidFill>
                  <a:srgbClr val="011632"/>
                </a:solidFill>
                <a:latin typeface="Poppins Semi-Bold"/>
                <a:ea typeface="Poppins Semi-Bold"/>
                <a:cs typeface="Poppins Semi-Bold"/>
                <a:sym typeface="Poppins Semi-Bold"/>
              </a:rPr>
              <a:t>propietarios</a:t>
            </a:r>
            <a:r>
              <a:rPr lang="en-US" sz="2498" b="1" dirty="0">
                <a:solidFill>
                  <a:srgbClr val="011632"/>
                </a:solidFill>
                <a:latin typeface="Poppins Semi-Bold"/>
                <a:ea typeface="Poppins Semi-Bold"/>
                <a:cs typeface="Poppins Semi-Bold"/>
                <a:sym typeface="Poppins Semi-Bold"/>
              </a:rPr>
              <a:t> y 10 </a:t>
            </a:r>
            <a:r>
              <a:rPr lang="en-US" sz="2498" b="1" dirty="0" err="1">
                <a:solidFill>
                  <a:srgbClr val="011632"/>
                </a:solidFill>
                <a:latin typeface="Poppins Semi-Bold"/>
                <a:ea typeface="Poppins Semi-Bold"/>
                <a:cs typeface="Poppins Semi-Bold"/>
                <a:sym typeface="Poppins Semi-Bold"/>
              </a:rPr>
              <a:t>casos</a:t>
            </a:r>
            <a:r>
              <a:rPr lang="en-US" sz="2498" b="1" dirty="0">
                <a:solidFill>
                  <a:srgbClr val="011632"/>
                </a:solidFill>
                <a:latin typeface="Poppins Semi-Bold"/>
                <a:ea typeface="Poppins Semi-Bold"/>
                <a:cs typeface="Poppins Semi-Bold"/>
                <a:sym typeface="Poppins Semi-Bold"/>
              </a:rPr>
              <a:t> </a:t>
            </a:r>
            <a:r>
              <a:rPr lang="en-US" sz="2498" b="1" dirty="0" err="1">
                <a:solidFill>
                  <a:srgbClr val="011632"/>
                </a:solidFill>
                <a:latin typeface="Poppins Semi-Bold"/>
                <a:ea typeface="Poppins Semi-Bold"/>
                <a:cs typeface="Poppins Semi-Bold"/>
                <a:sym typeface="Poppins Semi-Bold"/>
              </a:rPr>
              <a:t>restantes</a:t>
            </a:r>
            <a:r>
              <a:rPr lang="en-US" sz="2498" b="1" dirty="0">
                <a:solidFill>
                  <a:srgbClr val="011632"/>
                </a:solidFill>
                <a:latin typeface="Poppins Semi-Bold"/>
                <a:ea typeface="Poppins Semi-Bold"/>
                <a:cs typeface="Poppins Semi-Bold"/>
                <a:sym typeface="Poppins Semi-Bold"/>
              </a:rPr>
              <a:t> son </a:t>
            </a:r>
            <a:r>
              <a:rPr lang="en-US" sz="2498" b="1" dirty="0" err="1">
                <a:solidFill>
                  <a:srgbClr val="011632"/>
                </a:solidFill>
                <a:latin typeface="Poppins Semi-Bold"/>
                <a:ea typeface="Poppins Semi-Bold"/>
                <a:cs typeface="Poppins Semi-Bold"/>
                <a:sym typeface="Poppins Semi-Bold"/>
              </a:rPr>
              <a:t>relacionados</a:t>
            </a:r>
            <a:r>
              <a:rPr lang="en-US" sz="2498" b="1" dirty="0">
                <a:solidFill>
                  <a:srgbClr val="011632"/>
                </a:solidFill>
                <a:latin typeface="Poppins Semi-Bold"/>
                <a:ea typeface="Poppins Semi-Bold"/>
                <a:cs typeface="Poppins Semi-Bold"/>
                <a:sym typeface="Poppins Semi-Bold"/>
              </a:rPr>
              <a:t> a </a:t>
            </a:r>
            <a:r>
              <a:rPr lang="en-US" sz="2498" b="1" dirty="0" err="1">
                <a:solidFill>
                  <a:srgbClr val="011632"/>
                </a:solidFill>
                <a:latin typeface="Poppins Semi-Bold"/>
                <a:ea typeface="Poppins Semi-Bold"/>
                <a:cs typeface="Poppins Semi-Bold"/>
                <a:sym typeface="Poppins Semi-Bold"/>
              </a:rPr>
              <a:t>requerimientos</a:t>
            </a:r>
            <a:r>
              <a:rPr lang="en-US" sz="2498" b="1" dirty="0">
                <a:solidFill>
                  <a:srgbClr val="011632"/>
                </a:solidFill>
                <a:latin typeface="Poppins Semi-Bold"/>
                <a:ea typeface="Poppins Semi-Bold"/>
                <a:cs typeface="Poppins Semi-Bold"/>
                <a:sym typeface="Poppins Semi-Bold"/>
              </a:rPr>
              <a:t> </a:t>
            </a:r>
            <a:r>
              <a:rPr lang="en-US" sz="2498" b="1" dirty="0" err="1">
                <a:solidFill>
                  <a:srgbClr val="011632"/>
                </a:solidFill>
                <a:latin typeface="Poppins Semi-Bold"/>
                <a:ea typeface="Poppins Semi-Bold"/>
                <a:cs typeface="Poppins Semi-Bold"/>
                <a:sym typeface="Poppins Semi-Bold"/>
              </a:rPr>
              <a:t>por</a:t>
            </a:r>
            <a:r>
              <a:rPr lang="en-US" sz="2498" b="1" dirty="0">
                <a:solidFill>
                  <a:srgbClr val="011632"/>
                </a:solidFill>
                <a:latin typeface="Poppins Semi-Bold"/>
                <a:ea typeface="Poppins Semi-Bold"/>
                <a:cs typeface="Poppins Semi-Bold"/>
                <a:sym typeface="Poppins Semi-Bold"/>
              </a:rPr>
              <a:t> </a:t>
            </a:r>
            <a:r>
              <a:rPr lang="en-US" sz="2498" b="1" dirty="0" err="1">
                <a:solidFill>
                  <a:srgbClr val="011632"/>
                </a:solidFill>
                <a:latin typeface="Poppins Semi-Bold"/>
                <a:ea typeface="Poppins Semi-Bold"/>
                <a:cs typeface="Poppins Semi-Bold"/>
                <a:sym typeface="Poppins Semi-Bold"/>
              </a:rPr>
              <a:t>contabilidad</a:t>
            </a:r>
            <a:r>
              <a:rPr lang="en-US" sz="2498" b="1" dirty="0">
                <a:solidFill>
                  <a:srgbClr val="011632"/>
                </a:solidFill>
                <a:latin typeface="Poppins Semi-Bold"/>
                <a:ea typeface="Poppins Semi-Bold"/>
                <a:cs typeface="Poppins Semi-Bold"/>
                <a:sym typeface="Poppins Semi-Bold"/>
              </a:rPr>
              <a:t> y </a:t>
            </a:r>
            <a:r>
              <a:rPr lang="en-US" sz="2498" b="1" dirty="0" err="1">
                <a:solidFill>
                  <a:srgbClr val="011632"/>
                </a:solidFill>
                <a:latin typeface="Poppins Semi-Bold"/>
                <a:ea typeface="Poppins Semi-Bold"/>
                <a:cs typeface="Poppins Semi-Bold"/>
                <a:sym typeface="Poppins Semi-Bold"/>
              </a:rPr>
              <a:t>cobranza</a:t>
            </a:r>
            <a:endParaRPr lang="en-US" sz="2498" b="1" dirty="0">
              <a:solidFill>
                <a:srgbClr val="011632"/>
              </a:solidFill>
              <a:latin typeface="Poppins Semi-Bold"/>
              <a:ea typeface="Poppins Semi-Bold"/>
              <a:cs typeface="Poppins Semi-Bold"/>
              <a:sym typeface="Poppins Semi-Bold"/>
            </a:endParaRPr>
          </a:p>
        </p:txBody>
      </p:sp>
      <p:sp>
        <p:nvSpPr>
          <p:cNvPr id="17" name="TextBox 17"/>
          <p:cNvSpPr txBox="1"/>
          <p:nvPr/>
        </p:nvSpPr>
        <p:spPr>
          <a:xfrm>
            <a:off x="11483119" y="1410841"/>
            <a:ext cx="5892384" cy="4726305"/>
          </a:xfrm>
          <a:prstGeom prst="rect">
            <a:avLst/>
          </a:prstGeom>
        </p:spPr>
        <p:txBody>
          <a:bodyPr lIns="0" tIns="0" rIns="0" bIns="0" rtlCol="0" anchor="t">
            <a:spAutoFit/>
          </a:bodyPr>
          <a:lstStyle/>
          <a:p>
            <a:pPr algn="ctr">
              <a:lnSpc>
                <a:spcPts val="2520"/>
              </a:lnSpc>
            </a:pPr>
            <a:r>
              <a:rPr lang="en-US" sz="1800" b="1" dirty="0">
                <a:solidFill>
                  <a:srgbClr val="011632"/>
                </a:solidFill>
                <a:latin typeface="Poppins Semi-Bold"/>
                <a:ea typeface="Poppins Semi-Bold"/>
                <a:cs typeface="Poppins Semi-Bold"/>
                <a:sym typeface="Poppins Semi-Bold"/>
              </a:rPr>
              <a:t>PARA DESTACAR</a:t>
            </a:r>
          </a:p>
          <a:p>
            <a:pPr algn="just">
              <a:lnSpc>
                <a:spcPts val="2520"/>
              </a:lnSpc>
            </a:pPr>
            <a:endParaRPr lang="en-US" sz="1800" b="1" dirty="0">
              <a:solidFill>
                <a:srgbClr val="011632"/>
              </a:solidFill>
              <a:latin typeface="Poppins Semi-Bold"/>
              <a:ea typeface="Poppins Semi-Bold"/>
              <a:cs typeface="Poppins Semi-Bold"/>
              <a:sym typeface="Poppins Semi-Bold"/>
            </a:endParaRPr>
          </a:p>
          <a:p>
            <a:pPr algn="just">
              <a:lnSpc>
                <a:spcPts val="2520"/>
              </a:lnSpc>
            </a:pPr>
            <a:r>
              <a:rPr lang="en-US" sz="1800" b="1" dirty="0">
                <a:solidFill>
                  <a:srgbClr val="011632"/>
                </a:solidFill>
                <a:latin typeface="Poppins Semi-Bold"/>
                <a:ea typeface="Poppins Semi-Bold"/>
                <a:cs typeface="Poppins Semi-Bold"/>
                <a:sym typeface="Poppins Semi-Bold"/>
              </a:rPr>
              <a:t>Se </a:t>
            </a:r>
            <a:r>
              <a:rPr lang="en-US" sz="1800" b="1" dirty="0" err="1">
                <a:solidFill>
                  <a:srgbClr val="011632"/>
                </a:solidFill>
                <a:latin typeface="Poppins Semi-Bold"/>
                <a:ea typeface="Poppins Semi-Bold"/>
                <a:cs typeface="Poppins Semi-Bold"/>
                <a:sym typeface="Poppins Semi-Bold"/>
              </a:rPr>
              <a:t>realizaron</a:t>
            </a:r>
            <a:r>
              <a:rPr lang="en-US" sz="1800" b="1" dirty="0">
                <a:solidFill>
                  <a:srgbClr val="011632"/>
                </a:solidFill>
                <a:latin typeface="Poppins Semi-Bold"/>
                <a:ea typeface="Poppins Semi-Bold"/>
                <a:cs typeface="Poppins Semi-Bold"/>
                <a:sym typeface="Poppins Semi-Bold"/>
              </a:rPr>
              <a:t> 5 </a:t>
            </a:r>
            <a:r>
              <a:rPr lang="en-US" sz="1800" b="1" dirty="0" err="1">
                <a:solidFill>
                  <a:srgbClr val="011632"/>
                </a:solidFill>
                <a:latin typeface="Poppins Semi-Bold"/>
                <a:ea typeface="Poppins Semi-Bold"/>
                <a:cs typeface="Poppins Semi-Bold"/>
                <a:sym typeface="Poppins Semi-Bold"/>
              </a:rPr>
              <a:t>reuniones</a:t>
            </a:r>
            <a:r>
              <a:rPr lang="en-US" sz="1800" b="1" dirty="0">
                <a:solidFill>
                  <a:srgbClr val="011632"/>
                </a:solidFill>
                <a:latin typeface="Poppins Semi-Bold"/>
                <a:ea typeface="Poppins Semi-Bold"/>
                <a:cs typeface="Poppins Semi-Bold"/>
                <a:sym typeface="Poppins Semi-Bold"/>
              </a:rPr>
              <a:t> </a:t>
            </a:r>
            <a:r>
              <a:rPr lang="en-US" sz="1800" b="1" dirty="0" err="1">
                <a:solidFill>
                  <a:srgbClr val="011632"/>
                </a:solidFill>
                <a:latin typeface="Poppins Semi-Bold"/>
                <a:ea typeface="Poppins Semi-Bold"/>
                <a:cs typeface="Poppins Semi-Bold"/>
                <a:sym typeface="Poppins Semi-Bold"/>
              </a:rPr>
              <a:t>en</a:t>
            </a:r>
            <a:r>
              <a:rPr lang="en-US" sz="1800" b="1" dirty="0">
                <a:solidFill>
                  <a:srgbClr val="011632"/>
                </a:solidFill>
                <a:latin typeface="Poppins Semi-Bold"/>
                <a:ea typeface="Poppins Semi-Bold"/>
                <a:cs typeface="Poppins Semi-Bold"/>
                <a:sym typeface="Poppins Semi-Bold"/>
              </a:rPr>
              <a:t> las </a:t>
            </a:r>
            <a:r>
              <a:rPr lang="en-US" sz="1800" b="1" dirty="0" err="1">
                <a:solidFill>
                  <a:srgbClr val="011632"/>
                </a:solidFill>
                <a:latin typeface="Poppins Semi-Bold"/>
                <a:ea typeface="Poppins Semi-Bold"/>
                <a:cs typeface="Poppins Semi-Bold"/>
                <a:sym typeface="Poppins Semi-Bold"/>
              </a:rPr>
              <a:t>noches</a:t>
            </a:r>
            <a:r>
              <a:rPr lang="en-US" sz="1800" b="1" dirty="0">
                <a:solidFill>
                  <a:srgbClr val="011632"/>
                </a:solidFill>
                <a:latin typeface="Poppins Semi-Bold"/>
                <a:ea typeface="Poppins Semi-Bold"/>
                <a:cs typeface="Poppins Semi-Bold"/>
                <a:sym typeface="Poppins Semi-Bold"/>
              </a:rPr>
              <a:t> del martes 19 de Agosto hasta </a:t>
            </a:r>
            <a:r>
              <a:rPr lang="en-US" sz="1800" b="1" dirty="0" err="1">
                <a:solidFill>
                  <a:srgbClr val="011632"/>
                </a:solidFill>
                <a:latin typeface="Poppins Semi-Bold"/>
                <a:ea typeface="Poppins Semi-Bold"/>
                <a:cs typeface="Poppins Semi-Bold"/>
                <a:sym typeface="Poppins Semi-Bold"/>
              </a:rPr>
              <a:t>el</a:t>
            </a:r>
            <a:r>
              <a:rPr lang="en-US" sz="1800" b="1" dirty="0">
                <a:solidFill>
                  <a:srgbClr val="011632"/>
                </a:solidFill>
                <a:latin typeface="Poppins Semi-Bold"/>
                <a:ea typeface="Poppins Semi-Bold"/>
                <a:cs typeface="Poppins Semi-Bold"/>
                <a:sym typeface="Poppins Semi-Bold"/>
              </a:rPr>
              <a:t> </a:t>
            </a:r>
            <a:r>
              <a:rPr lang="en-US" sz="1800" b="1" dirty="0" err="1">
                <a:solidFill>
                  <a:srgbClr val="011632"/>
                </a:solidFill>
                <a:latin typeface="Poppins Semi-Bold"/>
                <a:ea typeface="Poppins Semi-Bold"/>
                <a:cs typeface="Poppins Semi-Bold"/>
                <a:sym typeface="Poppins Semi-Bold"/>
              </a:rPr>
              <a:t>sábado</a:t>
            </a:r>
            <a:r>
              <a:rPr lang="en-US" sz="1800" b="1" dirty="0">
                <a:solidFill>
                  <a:srgbClr val="011632"/>
                </a:solidFill>
                <a:latin typeface="Poppins Semi-Bold"/>
                <a:ea typeface="Poppins Semi-Bold"/>
                <a:cs typeface="Poppins Semi-Bold"/>
                <a:sym typeface="Poppins Semi-Bold"/>
              </a:rPr>
              <a:t> 23 de Agosto con las </a:t>
            </a:r>
            <a:r>
              <a:rPr lang="en-US" sz="1800" b="1" dirty="0" err="1">
                <a:solidFill>
                  <a:srgbClr val="011632"/>
                </a:solidFill>
                <a:latin typeface="Poppins Semi-Bold"/>
                <a:ea typeface="Poppins Semi-Bold"/>
                <a:cs typeface="Poppins Semi-Bold"/>
                <a:sym typeface="Poppins Semi-Bold"/>
              </a:rPr>
              <a:t>torres</a:t>
            </a:r>
            <a:r>
              <a:rPr lang="en-US" sz="1800" b="1" dirty="0">
                <a:solidFill>
                  <a:srgbClr val="011632"/>
                </a:solidFill>
                <a:latin typeface="Poppins Semi-Bold"/>
                <a:ea typeface="Poppins Semi-Bold"/>
                <a:cs typeface="Poppins Semi-Bold"/>
                <a:sym typeface="Poppins Semi-Bold"/>
              </a:rPr>
              <a:t> y se </a:t>
            </a:r>
            <a:r>
              <a:rPr lang="en-US" sz="1800" b="1" dirty="0" err="1">
                <a:solidFill>
                  <a:srgbClr val="011632"/>
                </a:solidFill>
                <a:latin typeface="Poppins Semi-Bold"/>
                <a:ea typeface="Poppins Semi-Bold"/>
                <a:cs typeface="Poppins Semi-Bold"/>
                <a:sym typeface="Poppins Semi-Bold"/>
              </a:rPr>
              <a:t>logró</a:t>
            </a:r>
            <a:r>
              <a:rPr lang="en-US" sz="1800" b="1" dirty="0">
                <a:solidFill>
                  <a:srgbClr val="011632"/>
                </a:solidFill>
                <a:latin typeface="Poppins Semi-Bold"/>
                <a:ea typeface="Poppins Semi-Bold"/>
                <a:cs typeface="Poppins Semi-Bold"/>
                <a:sym typeface="Poppins Semi-Bold"/>
              </a:rPr>
              <a:t>:</a:t>
            </a:r>
          </a:p>
          <a:p>
            <a:pPr marL="388620" lvl="1" indent="-194310" algn="just">
              <a:lnSpc>
                <a:spcPts val="2520"/>
              </a:lnSpc>
              <a:buAutoNum type="arabicPeriod"/>
            </a:pPr>
            <a:r>
              <a:rPr lang="en-US" sz="1800" b="1" dirty="0" err="1">
                <a:solidFill>
                  <a:srgbClr val="011632"/>
                </a:solidFill>
                <a:latin typeface="Poppins Semi-Bold"/>
                <a:ea typeface="Poppins Semi-Bold"/>
                <a:cs typeface="Poppins Semi-Bold"/>
                <a:sym typeface="Poppins Semi-Bold"/>
              </a:rPr>
              <a:t>informar</a:t>
            </a:r>
            <a:r>
              <a:rPr lang="en-US" sz="1800" b="1" dirty="0">
                <a:solidFill>
                  <a:srgbClr val="011632"/>
                </a:solidFill>
                <a:latin typeface="Poppins Semi-Bold"/>
                <a:ea typeface="Poppins Semi-Bold"/>
                <a:cs typeface="Poppins Semi-Bold"/>
                <a:sym typeface="Poppins Semi-Bold"/>
              </a:rPr>
              <a:t> a las Torres la </a:t>
            </a:r>
            <a:r>
              <a:rPr lang="en-US" sz="1800" b="1" dirty="0" err="1">
                <a:solidFill>
                  <a:srgbClr val="011632"/>
                </a:solidFill>
                <a:latin typeface="Poppins Semi-Bold"/>
                <a:ea typeface="Poppins Semi-Bold"/>
                <a:cs typeface="Poppins Semi-Bold"/>
                <a:sym typeface="Poppins Semi-Bold"/>
              </a:rPr>
              <a:t>Gestión</a:t>
            </a:r>
            <a:r>
              <a:rPr lang="en-US" sz="1800" b="1" dirty="0">
                <a:solidFill>
                  <a:srgbClr val="011632"/>
                </a:solidFill>
                <a:latin typeface="Poppins Semi-Bold"/>
                <a:ea typeface="Poppins Semi-Bold"/>
                <a:cs typeface="Poppins Semi-Bold"/>
                <a:sym typeface="Poppins Semi-Bold"/>
              </a:rPr>
              <a:t> </a:t>
            </a:r>
            <a:r>
              <a:rPr lang="en-US" sz="1800" b="1" dirty="0" err="1">
                <a:solidFill>
                  <a:srgbClr val="011632"/>
                </a:solidFill>
                <a:latin typeface="Poppins Semi-Bold"/>
                <a:ea typeface="Poppins Semi-Bold"/>
                <a:cs typeface="Poppins Semi-Bold"/>
                <a:sym typeface="Poppins Semi-Bold"/>
              </a:rPr>
              <a:t>realizada</a:t>
            </a:r>
            <a:r>
              <a:rPr lang="en-US" sz="1800" b="1" dirty="0">
                <a:solidFill>
                  <a:srgbClr val="011632"/>
                </a:solidFill>
                <a:latin typeface="Poppins Semi-Bold"/>
                <a:ea typeface="Poppins Semi-Bold"/>
                <a:cs typeface="Poppins Semi-Bold"/>
                <a:sym typeface="Poppins Semi-Bold"/>
              </a:rPr>
              <a:t> a la </a:t>
            </a:r>
            <a:r>
              <a:rPr lang="en-US" sz="1800" b="1" dirty="0" err="1">
                <a:solidFill>
                  <a:srgbClr val="011632"/>
                </a:solidFill>
                <a:latin typeface="Poppins Semi-Bold"/>
                <a:ea typeface="Poppins Semi-Bold"/>
                <a:cs typeface="Poppins Semi-Bold"/>
                <a:sym typeface="Poppins Semi-Bold"/>
              </a:rPr>
              <a:t>fecha</a:t>
            </a:r>
            <a:endParaRPr lang="en-US" sz="1800" b="1" dirty="0">
              <a:solidFill>
                <a:srgbClr val="011632"/>
              </a:solidFill>
              <a:latin typeface="Poppins Semi-Bold"/>
              <a:ea typeface="Poppins Semi-Bold"/>
              <a:cs typeface="Poppins Semi-Bold"/>
              <a:sym typeface="Poppins Semi-Bold"/>
            </a:endParaRPr>
          </a:p>
          <a:p>
            <a:pPr marL="388620" lvl="1" indent="-194310" algn="just">
              <a:lnSpc>
                <a:spcPts val="2520"/>
              </a:lnSpc>
              <a:buAutoNum type="arabicPeriod"/>
            </a:pPr>
            <a:r>
              <a:rPr lang="en-US" sz="1800" b="1" dirty="0" err="1">
                <a:solidFill>
                  <a:srgbClr val="011632"/>
                </a:solidFill>
                <a:latin typeface="Poppins Semi-Bold"/>
                <a:ea typeface="Poppins Semi-Bold"/>
                <a:cs typeface="Poppins Semi-Bold"/>
                <a:sym typeface="Poppins Semi-Bold"/>
              </a:rPr>
              <a:t>conformar</a:t>
            </a:r>
            <a:r>
              <a:rPr lang="en-US" sz="1800" b="1" dirty="0">
                <a:solidFill>
                  <a:srgbClr val="011632"/>
                </a:solidFill>
                <a:latin typeface="Poppins Semi-Bold"/>
                <a:ea typeface="Poppins Semi-Bold"/>
                <a:cs typeface="Poppins Semi-Bold"/>
                <a:sym typeface="Poppins Semi-Bold"/>
              </a:rPr>
              <a:t> </a:t>
            </a:r>
            <a:r>
              <a:rPr lang="en-US" sz="1800" b="1" dirty="0" err="1">
                <a:solidFill>
                  <a:srgbClr val="011632"/>
                </a:solidFill>
                <a:latin typeface="Poppins Semi-Bold"/>
                <a:ea typeface="Poppins Semi-Bold"/>
                <a:cs typeface="Poppins Semi-Bold"/>
                <a:sym typeface="Poppins Semi-Bold"/>
              </a:rPr>
              <a:t>el</a:t>
            </a:r>
            <a:r>
              <a:rPr lang="en-US" sz="1800" b="1" dirty="0">
                <a:solidFill>
                  <a:srgbClr val="011632"/>
                </a:solidFill>
                <a:latin typeface="Poppins Semi-Bold"/>
                <a:ea typeface="Poppins Semi-Bold"/>
                <a:cs typeface="Poppins Semi-Bold"/>
                <a:sym typeface="Poppins Semi-Bold"/>
              </a:rPr>
              <a:t> </a:t>
            </a:r>
            <a:r>
              <a:rPr lang="en-US" sz="1800" b="1" dirty="0" err="1">
                <a:solidFill>
                  <a:srgbClr val="011632"/>
                </a:solidFill>
                <a:latin typeface="Poppins Semi-Bold"/>
                <a:ea typeface="Poppins Semi-Bold"/>
                <a:cs typeface="Poppins Semi-Bold"/>
                <a:sym typeface="Poppins Semi-Bold"/>
              </a:rPr>
              <a:t>grupo</a:t>
            </a:r>
            <a:r>
              <a:rPr lang="en-US" sz="1800" b="1" dirty="0">
                <a:solidFill>
                  <a:srgbClr val="011632"/>
                </a:solidFill>
                <a:latin typeface="Poppins Semi-Bold"/>
                <a:ea typeface="Poppins Semi-Bold"/>
                <a:cs typeface="Poppins Semi-Bold"/>
                <a:sym typeface="Poppins Semi-Bold"/>
              </a:rPr>
              <a:t> de </a:t>
            </a:r>
            <a:r>
              <a:rPr lang="en-US" sz="1800" b="1" dirty="0" err="1">
                <a:solidFill>
                  <a:srgbClr val="011632"/>
                </a:solidFill>
                <a:latin typeface="Poppins Semi-Bold"/>
                <a:ea typeface="Poppins Semi-Bold"/>
                <a:cs typeface="Poppins Semi-Bold"/>
                <a:sym typeface="Poppins Semi-Bold"/>
              </a:rPr>
              <a:t>líderes</a:t>
            </a:r>
            <a:r>
              <a:rPr lang="en-US" sz="1800" b="1" dirty="0">
                <a:solidFill>
                  <a:srgbClr val="011632"/>
                </a:solidFill>
                <a:latin typeface="Poppins Semi-Bold"/>
                <a:ea typeface="Poppins Semi-Bold"/>
                <a:cs typeface="Poppins Semi-Bold"/>
                <a:sym typeface="Poppins Semi-Bold"/>
              </a:rPr>
              <a:t> de Torres</a:t>
            </a:r>
          </a:p>
          <a:p>
            <a:pPr algn="just">
              <a:lnSpc>
                <a:spcPts val="2520"/>
              </a:lnSpc>
            </a:pPr>
            <a:endParaRPr lang="en-US" sz="1800" b="1" dirty="0">
              <a:solidFill>
                <a:srgbClr val="011632"/>
              </a:solidFill>
              <a:latin typeface="Poppins Semi-Bold"/>
              <a:ea typeface="Poppins Semi-Bold"/>
              <a:cs typeface="Poppins Semi-Bold"/>
              <a:sym typeface="Poppins Semi-Bold"/>
            </a:endParaRPr>
          </a:p>
          <a:p>
            <a:pPr algn="just">
              <a:lnSpc>
                <a:spcPts val="2520"/>
              </a:lnSpc>
            </a:pPr>
            <a:r>
              <a:rPr lang="en-US" sz="1800" b="1" dirty="0" err="1">
                <a:solidFill>
                  <a:srgbClr val="011632"/>
                </a:solidFill>
                <a:latin typeface="Poppins Semi-Bold"/>
                <a:ea typeface="Poppins Semi-Bold"/>
                <a:cs typeface="Poppins Semi-Bold"/>
                <a:sym typeface="Poppins Semi-Bold"/>
              </a:rPr>
              <a:t>Además</a:t>
            </a:r>
            <a:r>
              <a:rPr lang="en-US" sz="1800" b="1" dirty="0">
                <a:solidFill>
                  <a:srgbClr val="011632"/>
                </a:solidFill>
                <a:latin typeface="Poppins Semi-Bold"/>
                <a:ea typeface="Poppins Semi-Bold"/>
                <a:cs typeface="Poppins Semi-Bold"/>
                <a:sym typeface="Poppins Semi-Bold"/>
              </a:rPr>
              <a:t> se </a:t>
            </a:r>
            <a:r>
              <a:rPr lang="en-US" sz="1800" b="1" dirty="0" err="1">
                <a:solidFill>
                  <a:srgbClr val="011632"/>
                </a:solidFill>
                <a:latin typeface="Poppins Semi-Bold"/>
                <a:ea typeface="Poppins Semi-Bold"/>
                <a:cs typeface="Poppins Semi-Bold"/>
                <a:sym typeface="Poppins Semi-Bold"/>
              </a:rPr>
              <a:t>realizaron</a:t>
            </a:r>
            <a:r>
              <a:rPr lang="en-US" sz="1800" b="1" dirty="0">
                <a:solidFill>
                  <a:srgbClr val="011632"/>
                </a:solidFill>
                <a:latin typeface="Poppins Semi-Bold"/>
                <a:ea typeface="Poppins Semi-Bold"/>
                <a:cs typeface="Poppins Semi-Bold"/>
                <a:sym typeface="Poppins Semi-Bold"/>
              </a:rPr>
              <a:t> </a:t>
            </a:r>
            <a:r>
              <a:rPr lang="en-US" sz="1800" b="1" dirty="0" err="1">
                <a:solidFill>
                  <a:srgbClr val="011632"/>
                </a:solidFill>
                <a:latin typeface="Poppins Semi-Bold"/>
                <a:ea typeface="Poppins Semi-Bold"/>
                <a:cs typeface="Poppins Semi-Bold"/>
                <a:sym typeface="Poppins Semi-Bold"/>
              </a:rPr>
              <a:t>reuniones</a:t>
            </a:r>
            <a:r>
              <a:rPr lang="en-US" sz="1800" b="1" dirty="0">
                <a:solidFill>
                  <a:srgbClr val="011632"/>
                </a:solidFill>
                <a:latin typeface="Poppins Semi-Bold"/>
                <a:ea typeface="Poppins Semi-Bold"/>
                <a:cs typeface="Poppins Semi-Bold"/>
                <a:sym typeface="Poppins Semi-Bold"/>
              </a:rPr>
              <a:t> con las </a:t>
            </a:r>
            <a:r>
              <a:rPr lang="en-US" sz="1800" b="1" dirty="0" err="1">
                <a:solidFill>
                  <a:srgbClr val="011632"/>
                </a:solidFill>
                <a:latin typeface="Poppins Semi-Bold"/>
                <a:ea typeface="Poppins Semi-Bold"/>
                <a:cs typeface="Poppins Semi-Bold"/>
                <a:sym typeface="Poppins Semi-Bold"/>
              </a:rPr>
              <a:t>siguientes</a:t>
            </a:r>
            <a:r>
              <a:rPr lang="en-US" sz="1800" b="1" dirty="0">
                <a:solidFill>
                  <a:srgbClr val="011632"/>
                </a:solidFill>
                <a:latin typeface="Poppins Semi-Bold"/>
                <a:ea typeface="Poppins Semi-Bold"/>
                <a:cs typeface="Poppins Semi-Bold"/>
                <a:sym typeface="Poppins Semi-Bold"/>
              </a:rPr>
              <a:t> </a:t>
            </a:r>
            <a:r>
              <a:rPr lang="en-US" sz="1800" b="1" dirty="0" err="1">
                <a:solidFill>
                  <a:srgbClr val="011632"/>
                </a:solidFill>
                <a:latin typeface="Poppins Semi-Bold"/>
                <a:ea typeface="Poppins Semi-Bold"/>
                <a:cs typeface="Poppins Semi-Bold"/>
                <a:sym typeface="Poppins Semi-Bold"/>
              </a:rPr>
              <a:t>empresas</a:t>
            </a:r>
            <a:r>
              <a:rPr lang="en-US" sz="1800" b="1" dirty="0">
                <a:solidFill>
                  <a:srgbClr val="011632"/>
                </a:solidFill>
                <a:latin typeface="Poppins Semi-Bold"/>
                <a:ea typeface="Poppins Semi-Bold"/>
                <a:cs typeface="Poppins Semi-Bold"/>
                <a:sym typeface="Poppins Semi-Bold"/>
              </a:rPr>
              <a:t>:</a:t>
            </a:r>
          </a:p>
          <a:p>
            <a:pPr algn="just">
              <a:lnSpc>
                <a:spcPts val="2520"/>
              </a:lnSpc>
            </a:pPr>
            <a:endParaRPr lang="en-US" sz="1800" b="1" dirty="0">
              <a:solidFill>
                <a:srgbClr val="011632"/>
              </a:solidFill>
              <a:latin typeface="Poppins Semi-Bold"/>
              <a:ea typeface="Poppins Semi-Bold"/>
              <a:cs typeface="Poppins Semi-Bold"/>
              <a:sym typeface="Poppins Semi-Bold"/>
            </a:endParaRPr>
          </a:p>
          <a:p>
            <a:pPr algn="just">
              <a:lnSpc>
                <a:spcPts val="2520"/>
              </a:lnSpc>
            </a:pPr>
            <a:r>
              <a:rPr lang="en-US" sz="1800" b="1" dirty="0">
                <a:solidFill>
                  <a:srgbClr val="011632"/>
                </a:solidFill>
                <a:latin typeface="Poppins Semi-Bold"/>
                <a:ea typeface="Poppins Semi-Bold"/>
                <a:cs typeface="Poppins Semi-Bold"/>
                <a:sym typeface="Poppins Semi-Bold"/>
              </a:rPr>
              <a:t>Pumps motors, </a:t>
            </a:r>
            <a:r>
              <a:rPr lang="en-US" sz="1800" b="1" dirty="0" err="1">
                <a:solidFill>
                  <a:srgbClr val="011632"/>
                </a:solidFill>
                <a:latin typeface="Poppins Semi-Bold"/>
                <a:ea typeface="Poppins Semi-Bold"/>
                <a:cs typeface="Poppins Semi-Bold"/>
                <a:sym typeface="Poppins Semi-Bold"/>
              </a:rPr>
              <a:t>renovando</a:t>
            </a:r>
            <a:r>
              <a:rPr lang="en-US" sz="1800" b="1" dirty="0">
                <a:solidFill>
                  <a:srgbClr val="011632"/>
                </a:solidFill>
                <a:latin typeface="Poppins Semi-Bold"/>
                <a:ea typeface="Poppins Semi-Bold"/>
                <a:cs typeface="Poppins Semi-Bold"/>
                <a:sym typeface="Poppins Semi-Bold"/>
              </a:rPr>
              <a:t> </a:t>
            </a:r>
            <a:r>
              <a:rPr lang="en-US" sz="1800" b="1" dirty="0" err="1">
                <a:solidFill>
                  <a:srgbClr val="011632"/>
                </a:solidFill>
                <a:latin typeface="Poppins Semi-Bold"/>
                <a:ea typeface="Poppins Semi-Bold"/>
                <a:cs typeface="Poppins Semi-Bold"/>
                <a:sym typeface="Poppins Semi-Bold"/>
              </a:rPr>
              <a:t>planeta</a:t>
            </a:r>
            <a:r>
              <a:rPr lang="en-US" sz="1800" b="1" dirty="0">
                <a:solidFill>
                  <a:srgbClr val="011632"/>
                </a:solidFill>
                <a:latin typeface="Poppins Semi-Bold"/>
                <a:ea typeface="Poppins Semi-Bold"/>
                <a:cs typeface="Poppins Semi-Bold"/>
                <a:sym typeface="Poppins Semi-Bold"/>
              </a:rPr>
              <a:t>, </a:t>
            </a:r>
            <a:r>
              <a:rPr lang="en-US" sz="1800" b="1" dirty="0" err="1">
                <a:solidFill>
                  <a:srgbClr val="011632"/>
                </a:solidFill>
                <a:latin typeface="Poppins Semi-Bold"/>
                <a:ea typeface="Poppins Semi-Bold"/>
                <a:cs typeface="Poppins Semi-Bold"/>
                <a:sym typeface="Poppins Semi-Bold"/>
              </a:rPr>
              <a:t>Eurolift</a:t>
            </a:r>
            <a:r>
              <a:rPr lang="en-US" sz="1800" b="1" dirty="0">
                <a:solidFill>
                  <a:srgbClr val="011632"/>
                </a:solidFill>
                <a:latin typeface="Poppins Semi-Bold"/>
                <a:ea typeface="Poppins Semi-Bold"/>
                <a:cs typeface="Poppins Semi-Bold"/>
                <a:sym typeface="Poppins Semi-Bold"/>
              </a:rPr>
              <a:t>, TK Elevators, se </a:t>
            </a:r>
            <a:r>
              <a:rPr lang="en-US" sz="1800" b="1" dirty="0" err="1">
                <a:solidFill>
                  <a:srgbClr val="011632"/>
                </a:solidFill>
                <a:latin typeface="Poppins Semi-Bold"/>
                <a:ea typeface="Poppins Semi-Bold"/>
                <a:cs typeface="Poppins Semi-Bold"/>
                <a:sym typeface="Poppins Semi-Bold"/>
              </a:rPr>
              <a:t>revisaron</a:t>
            </a:r>
            <a:r>
              <a:rPr lang="en-US" sz="1800" b="1" dirty="0">
                <a:solidFill>
                  <a:srgbClr val="011632"/>
                </a:solidFill>
                <a:latin typeface="Poppins Semi-Bold"/>
                <a:ea typeface="Poppins Semi-Bold"/>
                <a:cs typeface="Poppins Semi-Bold"/>
                <a:sym typeface="Poppins Semi-Bold"/>
              </a:rPr>
              <a:t> </a:t>
            </a:r>
            <a:r>
              <a:rPr lang="en-US" sz="1800" b="1" dirty="0" err="1">
                <a:solidFill>
                  <a:srgbClr val="011632"/>
                </a:solidFill>
                <a:latin typeface="Poppins Semi-Bold"/>
                <a:ea typeface="Poppins Semi-Bold"/>
                <a:cs typeface="Poppins Semi-Bold"/>
                <a:sym typeface="Poppins Semi-Bold"/>
              </a:rPr>
              <a:t>los</a:t>
            </a:r>
            <a:r>
              <a:rPr lang="en-US" sz="1800" b="1" dirty="0">
                <a:solidFill>
                  <a:srgbClr val="011632"/>
                </a:solidFill>
                <a:latin typeface="Poppins Semi-Bold"/>
                <a:ea typeface="Poppins Semi-Bold"/>
                <a:cs typeface="Poppins Semi-Bold"/>
                <a:sym typeface="Poppins Semi-Bold"/>
              </a:rPr>
              <a:t> </a:t>
            </a:r>
            <a:r>
              <a:rPr lang="en-US" sz="1800" b="1" dirty="0" err="1">
                <a:solidFill>
                  <a:srgbClr val="011632"/>
                </a:solidFill>
                <a:latin typeface="Poppins Semi-Bold"/>
                <a:ea typeface="Poppins Semi-Bold"/>
                <a:cs typeface="Poppins Semi-Bold"/>
                <a:sym typeface="Poppins Semi-Bold"/>
              </a:rPr>
              <a:t>estados</a:t>
            </a:r>
            <a:r>
              <a:rPr lang="en-US" sz="1800" b="1" dirty="0">
                <a:solidFill>
                  <a:srgbClr val="011632"/>
                </a:solidFill>
                <a:latin typeface="Poppins Semi-Bold"/>
                <a:ea typeface="Poppins Semi-Bold"/>
                <a:cs typeface="Poppins Semi-Bold"/>
                <a:sym typeface="Poppins Semi-Bold"/>
              </a:rPr>
              <a:t> de </a:t>
            </a:r>
            <a:r>
              <a:rPr lang="en-US" sz="1800" b="1" dirty="0" err="1">
                <a:solidFill>
                  <a:srgbClr val="011632"/>
                </a:solidFill>
                <a:latin typeface="Poppins Semi-Bold"/>
                <a:ea typeface="Poppins Semi-Bold"/>
                <a:cs typeface="Poppins Semi-Bold"/>
                <a:sym typeface="Poppins Semi-Bold"/>
              </a:rPr>
              <a:t>cuenta</a:t>
            </a:r>
            <a:r>
              <a:rPr lang="en-US" sz="1800" b="1" dirty="0">
                <a:solidFill>
                  <a:srgbClr val="011632"/>
                </a:solidFill>
                <a:latin typeface="Poppins Semi-Bold"/>
                <a:ea typeface="Poppins Semi-Bold"/>
                <a:cs typeface="Poppins Semi-Bold"/>
                <a:sym typeface="Poppins Semi-Bold"/>
              </a:rPr>
              <a:t> a la </a:t>
            </a:r>
            <a:r>
              <a:rPr lang="en-US" sz="1800" b="1" dirty="0" err="1">
                <a:solidFill>
                  <a:srgbClr val="011632"/>
                </a:solidFill>
                <a:latin typeface="Poppins Semi-Bold"/>
                <a:ea typeface="Poppins Semi-Bold"/>
                <a:cs typeface="Poppins Semi-Bold"/>
                <a:sym typeface="Poppins Semi-Bold"/>
              </a:rPr>
              <a:t>fecha</a:t>
            </a:r>
            <a:r>
              <a:rPr lang="en-US" sz="1800" b="1" dirty="0">
                <a:solidFill>
                  <a:srgbClr val="011632"/>
                </a:solidFill>
                <a:latin typeface="Poppins Semi-Bold"/>
                <a:ea typeface="Poppins Semi-Bold"/>
                <a:cs typeface="Poppins Semi-Bold"/>
                <a:sym typeface="Poppins Semi-Bold"/>
              </a:rPr>
              <a:t> y se </a:t>
            </a:r>
            <a:r>
              <a:rPr lang="en-US" sz="1800" b="1" dirty="0" err="1">
                <a:solidFill>
                  <a:srgbClr val="011632"/>
                </a:solidFill>
                <a:latin typeface="Poppins Semi-Bold"/>
                <a:ea typeface="Poppins Semi-Bold"/>
                <a:cs typeface="Poppins Semi-Bold"/>
                <a:sym typeface="Poppins Semi-Bold"/>
              </a:rPr>
              <a:t>hicieron</a:t>
            </a:r>
            <a:r>
              <a:rPr lang="en-US" sz="1800" b="1" dirty="0">
                <a:solidFill>
                  <a:srgbClr val="011632"/>
                </a:solidFill>
                <a:latin typeface="Poppins Semi-Bold"/>
                <a:ea typeface="Poppins Semi-Bold"/>
                <a:cs typeface="Poppins Semi-Bold"/>
                <a:sym typeface="Poppins Semi-Bold"/>
              </a:rPr>
              <a:t> </a:t>
            </a:r>
            <a:r>
              <a:rPr lang="en-US" sz="1800" b="1" dirty="0" err="1">
                <a:solidFill>
                  <a:srgbClr val="011632"/>
                </a:solidFill>
                <a:latin typeface="Poppins Semi-Bold"/>
                <a:ea typeface="Poppins Semi-Bold"/>
                <a:cs typeface="Poppins Semi-Bold"/>
                <a:sym typeface="Poppins Semi-Bold"/>
              </a:rPr>
              <a:t>revisiones</a:t>
            </a:r>
            <a:r>
              <a:rPr lang="en-US" sz="1800" b="1" dirty="0">
                <a:solidFill>
                  <a:srgbClr val="011632"/>
                </a:solidFill>
                <a:latin typeface="Poppins Semi-Bold"/>
                <a:ea typeface="Poppins Semi-Bold"/>
                <a:cs typeface="Poppins Semi-Bold"/>
                <a:sym typeface="Poppins Semi-Bold"/>
              </a:rPr>
              <a:t> de </a:t>
            </a:r>
            <a:r>
              <a:rPr lang="en-US" sz="1800" b="1" dirty="0" err="1">
                <a:solidFill>
                  <a:srgbClr val="011632"/>
                </a:solidFill>
                <a:latin typeface="Poppins Semi-Bold"/>
                <a:ea typeface="Poppins Semi-Bold"/>
                <a:cs typeface="Poppins Semi-Bold"/>
                <a:sym typeface="Poppins Semi-Bold"/>
              </a:rPr>
              <a:t>los</a:t>
            </a:r>
            <a:r>
              <a:rPr lang="en-US" sz="1800" b="1" dirty="0">
                <a:solidFill>
                  <a:srgbClr val="011632"/>
                </a:solidFill>
                <a:latin typeface="Poppins Semi-Bold"/>
                <a:ea typeface="Poppins Semi-Bold"/>
                <a:cs typeface="Poppins Semi-Bold"/>
                <a:sym typeface="Poppins Semi-Bold"/>
              </a:rPr>
              <a:t> </a:t>
            </a:r>
            <a:r>
              <a:rPr lang="en-US" sz="1800" b="1" dirty="0" err="1">
                <a:solidFill>
                  <a:srgbClr val="011632"/>
                </a:solidFill>
                <a:latin typeface="Poppins Semi-Bold"/>
                <a:ea typeface="Poppins Semi-Bold"/>
                <a:cs typeface="Poppins Semi-Bold"/>
                <a:sym typeface="Poppins Semi-Bold"/>
              </a:rPr>
              <a:t>contratos</a:t>
            </a:r>
            <a:r>
              <a:rPr lang="en-US" sz="1800" b="1" dirty="0">
                <a:solidFill>
                  <a:srgbClr val="011632"/>
                </a:solidFill>
                <a:latin typeface="Poppins Semi-Bold"/>
                <a:ea typeface="Poppins Semi-Bold"/>
                <a:cs typeface="Poppins Semi-Bold"/>
                <a:sym typeface="Poppins Semi-Bold"/>
              </a:rPr>
              <a:t>. </a:t>
            </a:r>
          </a:p>
        </p:txBody>
      </p:sp>
      <p:sp>
        <p:nvSpPr>
          <p:cNvPr id="18" name="TextBox 18"/>
          <p:cNvSpPr txBox="1"/>
          <p:nvPr/>
        </p:nvSpPr>
        <p:spPr>
          <a:xfrm>
            <a:off x="11770231" y="7103191"/>
            <a:ext cx="2922962" cy="2142652"/>
          </a:xfrm>
          <a:prstGeom prst="rect">
            <a:avLst/>
          </a:prstGeom>
        </p:spPr>
        <p:txBody>
          <a:bodyPr lIns="0" tIns="0" rIns="0" bIns="0" rtlCol="0" anchor="t">
            <a:spAutoFit/>
          </a:bodyPr>
          <a:lstStyle/>
          <a:p>
            <a:pPr algn="just">
              <a:lnSpc>
                <a:spcPts val="2126"/>
              </a:lnSpc>
            </a:pPr>
            <a:r>
              <a:rPr lang="en-US" sz="1518" b="1">
                <a:solidFill>
                  <a:srgbClr val="011632"/>
                </a:solidFill>
                <a:latin typeface="Poppins Semi-Bold"/>
                <a:ea typeface="Poppins Semi-Bold"/>
                <a:cs typeface="Poppins Semi-Bold"/>
                <a:sym typeface="Poppins Semi-Bold"/>
              </a:rPr>
              <a:t>Se atendieron de manera presencial más de 200 personas el dato no pudo ser contabilizado de manera puntual por la inmediatez de las respuesta y por que muchos casos se debieron a inquietudes  de parqueadero</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76636">
            <a:off x="-2183390" y="-2446039"/>
            <a:ext cx="4854251" cy="4854251"/>
          </a:xfrm>
          <a:custGeom>
            <a:avLst/>
            <a:gdLst/>
            <a:ahLst/>
            <a:cxnLst/>
            <a:rect l="l" t="t" r="r" b="b"/>
            <a:pathLst>
              <a:path w="4854251" h="4854251">
                <a:moveTo>
                  <a:pt x="0" y="0"/>
                </a:moveTo>
                <a:lnTo>
                  <a:pt x="4854251" y="0"/>
                </a:lnTo>
                <a:lnTo>
                  <a:pt x="4854251" y="4854250"/>
                </a:lnTo>
                <a:lnTo>
                  <a:pt x="0" y="48542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3" name="Freeform 3"/>
          <p:cNvSpPr/>
          <p:nvPr/>
        </p:nvSpPr>
        <p:spPr>
          <a:xfrm rot="-376636">
            <a:off x="-2427125" y="-2636929"/>
            <a:ext cx="4854251" cy="4854251"/>
          </a:xfrm>
          <a:custGeom>
            <a:avLst/>
            <a:gdLst/>
            <a:ahLst/>
            <a:cxnLst/>
            <a:rect l="l" t="t" r="r" b="b"/>
            <a:pathLst>
              <a:path w="4854251" h="4854251">
                <a:moveTo>
                  <a:pt x="0" y="0"/>
                </a:moveTo>
                <a:lnTo>
                  <a:pt x="4854250" y="0"/>
                </a:lnTo>
                <a:lnTo>
                  <a:pt x="4854250" y="4854251"/>
                </a:lnTo>
                <a:lnTo>
                  <a:pt x="0" y="48542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grpSp>
        <p:nvGrpSpPr>
          <p:cNvPr id="4" name="Group 4"/>
          <p:cNvGrpSpPr/>
          <p:nvPr/>
        </p:nvGrpSpPr>
        <p:grpSpPr>
          <a:xfrm>
            <a:off x="1012038" y="3472292"/>
            <a:ext cx="3628628" cy="5524948"/>
            <a:chOff x="0" y="0"/>
            <a:chExt cx="1004298" cy="1529144"/>
          </a:xfrm>
        </p:grpSpPr>
        <p:sp>
          <p:nvSpPr>
            <p:cNvPr id="5" name="Freeform 5"/>
            <p:cNvSpPr/>
            <p:nvPr/>
          </p:nvSpPr>
          <p:spPr>
            <a:xfrm>
              <a:off x="0" y="0"/>
              <a:ext cx="1004298" cy="1529144"/>
            </a:xfrm>
            <a:custGeom>
              <a:avLst/>
              <a:gdLst/>
              <a:ahLst/>
              <a:cxnLst/>
              <a:rect l="l" t="t" r="r" b="b"/>
              <a:pathLst>
                <a:path w="1004298" h="1529144">
                  <a:moveTo>
                    <a:pt x="85343" y="0"/>
                  </a:moveTo>
                  <a:lnTo>
                    <a:pt x="918955" y="0"/>
                  </a:lnTo>
                  <a:cubicBezTo>
                    <a:pt x="966089" y="0"/>
                    <a:pt x="1004298" y="38209"/>
                    <a:pt x="1004298" y="85343"/>
                  </a:cubicBezTo>
                  <a:lnTo>
                    <a:pt x="1004298" y="1443801"/>
                  </a:lnTo>
                  <a:cubicBezTo>
                    <a:pt x="1004298" y="1490935"/>
                    <a:pt x="966089" y="1529144"/>
                    <a:pt x="918955" y="1529144"/>
                  </a:cubicBezTo>
                  <a:lnTo>
                    <a:pt x="85343" y="1529144"/>
                  </a:lnTo>
                  <a:cubicBezTo>
                    <a:pt x="38209" y="1529144"/>
                    <a:pt x="0" y="1490935"/>
                    <a:pt x="0" y="1443801"/>
                  </a:cubicBezTo>
                  <a:lnTo>
                    <a:pt x="0" y="85343"/>
                  </a:lnTo>
                  <a:cubicBezTo>
                    <a:pt x="0" y="38209"/>
                    <a:pt x="38209" y="0"/>
                    <a:pt x="85343" y="0"/>
                  </a:cubicBezTo>
                  <a:close/>
                </a:path>
              </a:pathLst>
            </a:custGeom>
            <a:solidFill>
              <a:srgbClr val="F6F6F6"/>
            </a:solidFill>
            <a:ln cap="rnd">
              <a:noFill/>
              <a:prstDash val="solid"/>
              <a:round/>
            </a:ln>
          </p:spPr>
          <p:txBody>
            <a:bodyPr/>
            <a:lstStyle/>
            <a:p>
              <a:endParaRPr lang="es-CO"/>
            </a:p>
          </p:txBody>
        </p:sp>
        <p:sp>
          <p:nvSpPr>
            <p:cNvPr id="6" name="TextBox 6"/>
            <p:cNvSpPr txBox="1"/>
            <p:nvPr/>
          </p:nvSpPr>
          <p:spPr>
            <a:xfrm>
              <a:off x="0" y="-38100"/>
              <a:ext cx="1004298" cy="1567244"/>
            </a:xfrm>
            <a:prstGeom prst="rect">
              <a:avLst/>
            </a:prstGeom>
          </p:spPr>
          <p:txBody>
            <a:bodyPr lIns="50800" tIns="50800" rIns="50800" bIns="50800" rtlCol="0" anchor="ctr"/>
            <a:lstStyle/>
            <a:p>
              <a:pPr algn="ctr">
                <a:lnSpc>
                  <a:spcPts val="2380"/>
                </a:lnSpc>
              </a:pPr>
              <a:endParaRPr/>
            </a:p>
          </p:txBody>
        </p:sp>
      </p:grpSp>
      <p:grpSp>
        <p:nvGrpSpPr>
          <p:cNvPr id="7" name="Group 7"/>
          <p:cNvGrpSpPr/>
          <p:nvPr/>
        </p:nvGrpSpPr>
        <p:grpSpPr>
          <a:xfrm>
            <a:off x="9449344" y="3472292"/>
            <a:ext cx="3628628" cy="5524948"/>
            <a:chOff x="0" y="0"/>
            <a:chExt cx="1004298" cy="1529144"/>
          </a:xfrm>
        </p:grpSpPr>
        <p:sp>
          <p:nvSpPr>
            <p:cNvPr id="8" name="Freeform 8"/>
            <p:cNvSpPr/>
            <p:nvPr/>
          </p:nvSpPr>
          <p:spPr>
            <a:xfrm>
              <a:off x="0" y="0"/>
              <a:ext cx="1004298" cy="1529144"/>
            </a:xfrm>
            <a:custGeom>
              <a:avLst/>
              <a:gdLst/>
              <a:ahLst/>
              <a:cxnLst/>
              <a:rect l="l" t="t" r="r" b="b"/>
              <a:pathLst>
                <a:path w="1004298" h="1529144">
                  <a:moveTo>
                    <a:pt x="85343" y="0"/>
                  </a:moveTo>
                  <a:lnTo>
                    <a:pt x="918955" y="0"/>
                  </a:lnTo>
                  <a:cubicBezTo>
                    <a:pt x="966089" y="0"/>
                    <a:pt x="1004298" y="38209"/>
                    <a:pt x="1004298" y="85343"/>
                  </a:cubicBezTo>
                  <a:lnTo>
                    <a:pt x="1004298" y="1443801"/>
                  </a:lnTo>
                  <a:cubicBezTo>
                    <a:pt x="1004298" y="1490935"/>
                    <a:pt x="966089" y="1529144"/>
                    <a:pt x="918955" y="1529144"/>
                  </a:cubicBezTo>
                  <a:lnTo>
                    <a:pt x="85343" y="1529144"/>
                  </a:lnTo>
                  <a:cubicBezTo>
                    <a:pt x="38209" y="1529144"/>
                    <a:pt x="0" y="1490935"/>
                    <a:pt x="0" y="1443801"/>
                  </a:cubicBezTo>
                  <a:lnTo>
                    <a:pt x="0" y="85343"/>
                  </a:lnTo>
                  <a:cubicBezTo>
                    <a:pt x="0" y="38209"/>
                    <a:pt x="38209" y="0"/>
                    <a:pt x="85343" y="0"/>
                  </a:cubicBezTo>
                  <a:close/>
                </a:path>
              </a:pathLst>
            </a:custGeom>
            <a:solidFill>
              <a:srgbClr val="F6F6F6"/>
            </a:solidFill>
            <a:ln cap="rnd">
              <a:noFill/>
              <a:prstDash val="solid"/>
              <a:round/>
            </a:ln>
          </p:spPr>
          <p:txBody>
            <a:bodyPr/>
            <a:lstStyle/>
            <a:p>
              <a:endParaRPr lang="es-CO"/>
            </a:p>
          </p:txBody>
        </p:sp>
        <p:sp>
          <p:nvSpPr>
            <p:cNvPr id="9" name="TextBox 9"/>
            <p:cNvSpPr txBox="1"/>
            <p:nvPr/>
          </p:nvSpPr>
          <p:spPr>
            <a:xfrm>
              <a:off x="0" y="-38100"/>
              <a:ext cx="1004298" cy="1567244"/>
            </a:xfrm>
            <a:prstGeom prst="rect">
              <a:avLst/>
            </a:prstGeom>
          </p:spPr>
          <p:txBody>
            <a:bodyPr lIns="50800" tIns="50800" rIns="50800" bIns="50800" rtlCol="0" anchor="ctr"/>
            <a:lstStyle/>
            <a:p>
              <a:pPr algn="ctr">
                <a:lnSpc>
                  <a:spcPts val="2380"/>
                </a:lnSpc>
              </a:pPr>
              <a:endParaRPr/>
            </a:p>
          </p:txBody>
        </p:sp>
      </p:grpSp>
      <p:grpSp>
        <p:nvGrpSpPr>
          <p:cNvPr id="10" name="Group 10"/>
          <p:cNvGrpSpPr/>
          <p:nvPr/>
        </p:nvGrpSpPr>
        <p:grpSpPr>
          <a:xfrm>
            <a:off x="5173516" y="3472292"/>
            <a:ext cx="3628628" cy="5524948"/>
            <a:chOff x="0" y="0"/>
            <a:chExt cx="1004298" cy="1529144"/>
          </a:xfrm>
        </p:grpSpPr>
        <p:sp>
          <p:nvSpPr>
            <p:cNvPr id="11" name="Freeform 11"/>
            <p:cNvSpPr/>
            <p:nvPr/>
          </p:nvSpPr>
          <p:spPr>
            <a:xfrm>
              <a:off x="0" y="0"/>
              <a:ext cx="1004298" cy="1529144"/>
            </a:xfrm>
            <a:custGeom>
              <a:avLst/>
              <a:gdLst/>
              <a:ahLst/>
              <a:cxnLst/>
              <a:rect l="l" t="t" r="r" b="b"/>
              <a:pathLst>
                <a:path w="1004298" h="1529144">
                  <a:moveTo>
                    <a:pt x="85343" y="0"/>
                  </a:moveTo>
                  <a:lnTo>
                    <a:pt x="918955" y="0"/>
                  </a:lnTo>
                  <a:cubicBezTo>
                    <a:pt x="966089" y="0"/>
                    <a:pt x="1004298" y="38209"/>
                    <a:pt x="1004298" y="85343"/>
                  </a:cubicBezTo>
                  <a:lnTo>
                    <a:pt x="1004298" y="1443801"/>
                  </a:lnTo>
                  <a:cubicBezTo>
                    <a:pt x="1004298" y="1490935"/>
                    <a:pt x="966089" y="1529144"/>
                    <a:pt x="918955" y="1529144"/>
                  </a:cubicBezTo>
                  <a:lnTo>
                    <a:pt x="85343" y="1529144"/>
                  </a:lnTo>
                  <a:cubicBezTo>
                    <a:pt x="38209" y="1529144"/>
                    <a:pt x="0" y="1490935"/>
                    <a:pt x="0" y="1443801"/>
                  </a:cubicBezTo>
                  <a:lnTo>
                    <a:pt x="0" y="85343"/>
                  </a:lnTo>
                  <a:cubicBezTo>
                    <a:pt x="0" y="38209"/>
                    <a:pt x="38209" y="0"/>
                    <a:pt x="85343" y="0"/>
                  </a:cubicBezTo>
                  <a:close/>
                </a:path>
              </a:pathLst>
            </a:custGeom>
            <a:solidFill>
              <a:srgbClr val="F6F6F6"/>
            </a:solidFill>
            <a:ln cap="rnd">
              <a:noFill/>
              <a:prstDash val="solid"/>
              <a:round/>
            </a:ln>
          </p:spPr>
          <p:txBody>
            <a:bodyPr/>
            <a:lstStyle/>
            <a:p>
              <a:endParaRPr lang="es-CO"/>
            </a:p>
          </p:txBody>
        </p:sp>
        <p:sp>
          <p:nvSpPr>
            <p:cNvPr id="12" name="TextBox 12"/>
            <p:cNvSpPr txBox="1"/>
            <p:nvPr/>
          </p:nvSpPr>
          <p:spPr>
            <a:xfrm>
              <a:off x="0" y="-38100"/>
              <a:ext cx="1004298" cy="1567244"/>
            </a:xfrm>
            <a:prstGeom prst="rect">
              <a:avLst/>
            </a:prstGeom>
          </p:spPr>
          <p:txBody>
            <a:bodyPr lIns="50800" tIns="50800" rIns="50800" bIns="50800" rtlCol="0" anchor="ctr"/>
            <a:lstStyle/>
            <a:p>
              <a:pPr algn="ctr">
                <a:lnSpc>
                  <a:spcPts val="2380"/>
                </a:lnSpc>
              </a:pPr>
              <a:endParaRPr/>
            </a:p>
          </p:txBody>
        </p:sp>
      </p:grpSp>
      <p:grpSp>
        <p:nvGrpSpPr>
          <p:cNvPr id="13" name="Group 13"/>
          <p:cNvGrpSpPr/>
          <p:nvPr/>
        </p:nvGrpSpPr>
        <p:grpSpPr>
          <a:xfrm>
            <a:off x="13610823" y="3472292"/>
            <a:ext cx="3628628" cy="5524948"/>
            <a:chOff x="0" y="0"/>
            <a:chExt cx="1004298" cy="1529144"/>
          </a:xfrm>
        </p:grpSpPr>
        <p:sp>
          <p:nvSpPr>
            <p:cNvPr id="14" name="Freeform 14"/>
            <p:cNvSpPr/>
            <p:nvPr/>
          </p:nvSpPr>
          <p:spPr>
            <a:xfrm>
              <a:off x="0" y="0"/>
              <a:ext cx="1004298" cy="1529144"/>
            </a:xfrm>
            <a:custGeom>
              <a:avLst/>
              <a:gdLst/>
              <a:ahLst/>
              <a:cxnLst/>
              <a:rect l="l" t="t" r="r" b="b"/>
              <a:pathLst>
                <a:path w="1004298" h="1529144">
                  <a:moveTo>
                    <a:pt x="85343" y="0"/>
                  </a:moveTo>
                  <a:lnTo>
                    <a:pt x="918955" y="0"/>
                  </a:lnTo>
                  <a:cubicBezTo>
                    <a:pt x="966089" y="0"/>
                    <a:pt x="1004298" y="38209"/>
                    <a:pt x="1004298" y="85343"/>
                  </a:cubicBezTo>
                  <a:lnTo>
                    <a:pt x="1004298" y="1443801"/>
                  </a:lnTo>
                  <a:cubicBezTo>
                    <a:pt x="1004298" y="1490935"/>
                    <a:pt x="966089" y="1529144"/>
                    <a:pt x="918955" y="1529144"/>
                  </a:cubicBezTo>
                  <a:lnTo>
                    <a:pt x="85343" y="1529144"/>
                  </a:lnTo>
                  <a:cubicBezTo>
                    <a:pt x="38209" y="1529144"/>
                    <a:pt x="0" y="1490935"/>
                    <a:pt x="0" y="1443801"/>
                  </a:cubicBezTo>
                  <a:lnTo>
                    <a:pt x="0" y="85343"/>
                  </a:lnTo>
                  <a:cubicBezTo>
                    <a:pt x="0" y="38209"/>
                    <a:pt x="38209" y="0"/>
                    <a:pt x="85343" y="0"/>
                  </a:cubicBezTo>
                  <a:close/>
                </a:path>
              </a:pathLst>
            </a:custGeom>
            <a:solidFill>
              <a:srgbClr val="F6F6F6"/>
            </a:solidFill>
            <a:ln cap="rnd">
              <a:noFill/>
              <a:prstDash val="solid"/>
              <a:round/>
            </a:ln>
          </p:spPr>
          <p:txBody>
            <a:bodyPr/>
            <a:lstStyle/>
            <a:p>
              <a:endParaRPr lang="es-CO"/>
            </a:p>
          </p:txBody>
        </p:sp>
        <p:sp>
          <p:nvSpPr>
            <p:cNvPr id="15" name="TextBox 15"/>
            <p:cNvSpPr txBox="1"/>
            <p:nvPr/>
          </p:nvSpPr>
          <p:spPr>
            <a:xfrm>
              <a:off x="0" y="-38100"/>
              <a:ext cx="1004298" cy="1567244"/>
            </a:xfrm>
            <a:prstGeom prst="rect">
              <a:avLst/>
            </a:prstGeom>
          </p:spPr>
          <p:txBody>
            <a:bodyPr lIns="50800" tIns="50800" rIns="50800" bIns="50800" rtlCol="0" anchor="ctr"/>
            <a:lstStyle/>
            <a:p>
              <a:pPr algn="ctr">
                <a:lnSpc>
                  <a:spcPts val="2380"/>
                </a:lnSpc>
              </a:pPr>
              <a:endParaRPr/>
            </a:p>
          </p:txBody>
        </p:sp>
      </p:grpSp>
      <p:grpSp>
        <p:nvGrpSpPr>
          <p:cNvPr id="16" name="Group 16"/>
          <p:cNvGrpSpPr/>
          <p:nvPr/>
        </p:nvGrpSpPr>
        <p:grpSpPr>
          <a:xfrm>
            <a:off x="1012038" y="7744075"/>
            <a:ext cx="3628628" cy="1253165"/>
            <a:chOff x="0" y="0"/>
            <a:chExt cx="1004298" cy="346839"/>
          </a:xfrm>
        </p:grpSpPr>
        <p:sp>
          <p:nvSpPr>
            <p:cNvPr id="17" name="Freeform 17"/>
            <p:cNvSpPr/>
            <p:nvPr/>
          </p:nvSpPr>
          <p:spPr>
            <a:xfrm>
              <a:off x="0" y="0"/>
              <a:ext cx="1004298" cy="346839"/>
            </a:xfrm>
            <a:custGeom>
              <a:avLst/>
              <a:gdLst/>
              <a:ahLst/>
              <a:cxnLst/>
              <a:rect l="l" t="t" r="r" b="b"/>
              <a:pathLst>
                <a:path w="1004298" h="346839">
                  <a:moveTo>
                    <a:pt x="96011" y="0"/>
                  </a:moveTo>
                  <a:lnTo>
                    <a:pt x="908287" y="0"/>
                  </a:lnTo>
                  <a:cubicBezTo>
                    <a:pt x="961313" y="0"/>
                    <a:pt x="1004298" y="42985"/>
                    <a:pt x="1004298" y="96011"/>
                  </a:cubicBezTo>
                  <a:lnTo>
                    <a:pt x="1004298" y="250829"/>
                  </a:lnTo>
                  <a:cubicBezTo>
                    <a:pt x="1004298" y="303854"/>
                    <a:pt x="961313" y="346839"/>
                    <a:pt x="908287" y="346839"/>
                  </a:cubicBezTo>
                  <a:lnTo>
                    <a:pt x="96011" y="346839"/>
                  </a:lnTo>
                  <a:cubicBezTo>
                    <a:pt x="42985" y="346839"/>
                    <a:pt x="0" y="303854"/>
                    <a:pt x="0" y="250829"/>
                  </a:cubicBezTo>
                  <a:lnTo>
                    <a:pt x="0" y="96011"/>
                  </a:lnTo>
                  <a:cubicBezTo>
                    <a:pt x="0" y="42985"/>
                    <a:pt x="42985" y="0"/>
                    <a:pt x="96011" y="0"/>
                  </a:cubicBezTo>
                  <a:close/>
                </a:path>
              </a:pathLst>
            </a:custGeom>
            <a:solidFill>
              <a:srgbClr val="03459B"/>
            </a:solidFill>
          </p:spPr>
          <p:txBody>
            <a:bodyPr/>
            <a:lstStyle/>
            <a:p>
              <a:endParaRPr lang="es-CO"/>
            </a:p>
          </p:txBody>
        </p:sp>
        <p:sp>
          <p:nvSpPr>
            <p:cNvPr id="18" name="TextBox 18"/>
            <p:cNvSpPr txBox="1"/>
            <p:nvPr/>
          </p:nvSpPr>
          <p:spPr>
            <a:xfrm>
              <a:off x="0" y="-38100"/>
              <a:ext cx="1004298" cy="384939"/>
            </a:xfrm>
            <a:prstGeom prst="rect">
              <a:avLst/>
            </a:prstGeom>
          </p:spPr>
          <p:txBody>
            <a:bodyPr lIns="50800" tIns="50800" rIns="50800" bIns="50800" rtlCol="0" anchor="ctr"/>
            <a:lstStyle/>
            <a:p>
              <a:pPr algn="ctr">
                <a:lnSpc>
                  <a:spcPts val="2380"/>
                </a:lnSpc>
              </a:pPr>
              <a:endParaRPr/>
            </a:p>
          </p:txBody>
        </p:sp>
      </p:grpSp>
      <p:grpSp>
        <p:nvGrpSpPr>
          <p:cNvPr id="19" name="Group 19"/>
          <p:cNvGrpSpPr/>
          <p:nvPr/>
        </p:nvGrpSpPr>
        <p:grpSpPr>
          <a:xfrm>
            <a:off x="9449344" y="7744075"/>
            <a:ext cx="3628628" cy="1253165"/>
            <a:chOff x="0" y="0"/>
            <a:chExt cx="1004298" cy="346839"/>
          </a:xfrm>
        </p:grpSpPr>
        <p:sp>
          <p:nvSpPr>
            <p:cNvPr id="20" name="Freeform 20"/>
            <p:cNvSpPr/>
            <p:nvPr/>
          </p:nvSpPr>
          <p:spPr>
            <a:xfrm>
              <a:off x="0" y="0"/>
              <a:ext cx="1004298" cy="346839"/>
            </a:xfrm>
            <a:custGeom>
              <a:avLst/>
              <a:gdLst/>
              <a:ahLst/>
              <a:cxnLst/>
              <a:rect l="l" t="t" r="r" b="b"/>
              <a:pathLst>
                <a:path w="1004298" h="346839">
                  <a:moveTo>
                    <a:pt x="96011" y="0"/>
                  </a:moveTo>
                  <a:lnTo>
                    <a:pt x="908287" y="0"/>
                  </a:lnTo>
                  <a:cubicBezTo>
                    <a:pt x="961313" y="0"/>
                    <a:pt x="1004298" y="42985"/>
                    <a:pt x="1004298" y="96011"/>
                  </a:cubicBezTo>
                  <a:lnTo>
                    <a:pt x="1004298" y="250829"/>
                  </a:lnTo>
                  <a:cubicBezTo>
                    <a:pt x="1004298" y="303854"/>
                    <a:pt x="961313" y="346839"/>
                    <a:pt x="908287" y="346839"/>
                  </a:cubicBezTo>
                  <a:lnTo>
                    <a:pt x="96011" y="346839"/>
                  </a:lnTo>
                  <a:cubicBezTo>
                    <a:pt x="42985" y="346839"/>
                    <a:pt x="0" y="303854"/>
                    <a:pt x="0" y="250829"/>
                  </a:cubicBezTo>
                  <a:lnTo>
                    <a:pt x="0" y="96011"/>
                  </a:lnTo>
                  <a:cubicBezTo>
                    <a:pt x="0" y="42985"/>
                    <a:pt x="42985" y="0"/>
                    <a:pt x="96011" y="0"/>
                  </a:cubicBezTo>
                  <a:close/>
                </a:path>
              </a:pathLst>
            </a:custGeom>
            <a:solidFill>
              <a:srgbClr val="03459B"/>
            </a:solidFill>
          </p:spPr>
          <p:txBody>
            <a:bodyPr/>
            <a:lstStyle/>
            <a:p>
              <a:endParaRPr lang="es-CO"/>
            </a:p>
          </p:txBody>
        </p:sp>
        <p:sp>
          <p:nvSpPr>
            <p:cNvPr id="21" name="TextBox 21"/>
            <p:cNvSpPr txBox="1"/>
            <p:nvPr/>
          </p:nvSpPr>
          <p:spPr>
            <a:xfrm>
              <a:off x="0" y="-38100"/>
              <a:ext cx="1004298" cy="384939"/>
            </a:xfrm>
            <a:prstGeom prst="rect">
              <a:avLst/>
            </a:prstGeom>
          </p:spPr>
          <p:txBody>
            <a:bodyPr lIns="50800" tIns="50800" rIns="50800" bIns="50800" rtlCol="0" anchor="ctr"/>
            <a:lstStyle/>
            <a:p>
              <a:pPr algn="ctr">
                <a:lnSpc>
                  <a:spcPts val="2380"/>
                </a:lnSpc>
              </a:pPr>
              <a:endParaRPr/>
            </a:p>
          </p:txBody>
        </p:sp>
      </p:grpSp>
      <p:grpSp>
        <p:nvGrpSpPr>
          <p:cNvPr id="22" name="Group 22"/>
          <p:cNvGrpSpPr/>
          <p:nvPr/>
        </p:nvGrpSpPr>
        <p:grpSpPr>
          <a:xfrm>
            <a:off x="5173516" y="7744075"/>
            <a:ext cx="3628628" cy="1253165"/>
            <a:chOff x="0" y="0"/>
            <a:chExt cx="1004298" cy="346839"/>
          </a:xfrm>
        </p:grpSpPr>
        <p:sp>
          <p:nvSpPr>
            <p:cNvPr id="23" name="Freeform 23"/>
            <p:cNvSpPr/>
            <p:nvPr/>
          </p:nvSpPr>
          <p:spPr>
            <a:xfrm>
              <a:off x="0" y="0"/>
              <a:ext cx="1004298" cy="346839"/>
            </a:xfrm>
            <a:custGeom>
              <a:avLst/>
              <a:gdLst/>
              <a:ahLst/>
              <a:cxnLst/>
              <a:rect l="l" t="t" r="r" b="b"/>
              <a:pathLst>
                <a:path w="1004298" h="346839">
                  <a:moveTo>
                    <a:pt x="96011" y="0"/>
                  </a:moveTo>
                  <a:lnTo>
                    <a:pt x="908287" y="0"/>
                  </a:lnTo>
                  <a:cubicBezTo>
                    <a:pt x="961313" y="0"/>
                    <a:pt x="1004298" y="42985"/>
                    <a:pt x="1004298" y="96011"/>
                  </a:cubicBezTo>
                  <a:lnTo>
                    <a:pt x="1004298" y="250829"/>
                  </a:lnTo>
                  <a:cubicBezTo>
                    <a:pt x="1004298" y="303854"/>
                    <a:pt x="961313" y="346839"/>
                    <a:pt x="908287" y="346839"/>
                  </a:cubicBezTo>
                  <a:lnTo>
                    <a:pt x="96011" y="346839"/>
                  </a:lnTo>
                  <a:cubicBezTo>
                    <a:pt x="42985" y="346839"/>
                    <a:pt x="0" y="303854"/>
                    <a:pt x="0" y="250829"/>
                  </a:cubicBezTo>
                  <a:lnTo>
                    <a:pt x="0" y="96011"/>
                  </a:lnTo>
                  <a:cubicBezTo>
                    <a:pt x="0" y="42985"/>
                    <a:pt x="42985" y="0"/>
                    <a:pt x="96011" y="0"/>
                  </a:cubicBezTo>
                  <a:close/>
                </a:path>
              </a:pathLst>
            </a:custGeom>
            <a:solidFill>
              <a:srgbClr val="03459B"/>
            </a:solidFill>
          </p:spPr>
          <p:txBody>
            <a:bodyPr/>
            <a:lstStyle/>
            <a:p>
              <a:endParaRPr lang="es-CO"/>
            </a:p>
          </p:txBody>
        </p:sp>
        <p:sp>
          <p:nvSpPr>
            <p:cNvPr id="24" name="TextBox 24"/>
            <p:cNvSpPr txBox="1"/>
            <p:nvPr/>
          </p:nvSpPr>
          <p:spPr>
            <a:xfrm>
              <a:off x="0" y="-38100"/>
              <a:ext cx="1004298" cy="384939"/>
            </a:xfrm>
            <a:prstGeom prst="rect">
              <a:avLst/>
            </a:prstGeom>
          </p:spPr>
          <p:txBody>
            <a:bodyPr lIns="50800" tIns="50800" rIns="50800" bIns="50800" rtlCol="0" anchor="ctr"/>
            <a:lstStyle/>
            <a:p>
              <a:pPr algn="ctr">
                <a:lnSpc>
                  <a:spcPts val="2380"/>
                </a:lnSpc>
              </a:pPr>
              <a:endParaRPr/>
            </a:p>
          </p:txBody>
        </p:sp>
      </p:grpSp>
      <p:grpSp>
        <p:nvGrpSpPr>
          <p:cNvPr id="25" name="Group 25"/>
          <p:cNvGrpSpPr/>
          <p:nvPr/>
        </p:nvGrpSpPr>
        <p:grpSpPr>
          <a:xfrm>
            <a:off x="13610823" y="7744075"/>
            <a:ext cx="3628628" cy="1253165"/>
            <a:chOff x="0" y="0"/>
            <a:chExt cx="1004298" cy="346839"/>
          </a:xfrm>
        </p:grpSpPr>
        <p:sp>
          <p:nvSpPr>
            <p:cNvPr id="26" name="Freeform 26"/>
            <p:cNvSpPr/>
            <p:nvPr/>
          </p:nvSpPr>
          <p:spPr>
            <a:xfrm>
              <a:off x="0" y="0"/>
              <a:ext cx="1004298" cy="346839"/>
            </a:xfrm>
            <a:custGeom>
              <a:avLst/>
              <a:gdLst/>
              <a:ahLst/>
              <a:cxnLst/>
              <a:rect l="l" t="t" r="r" b="b"/>
              <a:pathLst>
                <a:path w="1004298" h="346839">
                  <a:moveTo>
                    <a:pt x="96011" y="0"/>
                  </a:moveTo>
                  <a:lnTo>
                    <a:pt x="908287" y="0"/>
                  </a:lnTo>
                  <a:cubicBezTo>
                    <a:pt x="961313" y="0"/>
                    <a:pt x="1004298" y="42985"/>
                    <a:pt x="1004298" y="96011"/>
                  </a:cubicBezTo>
                  <a:lnTo>
                    <a:pt x="1004298" y="250829"/>
                  </a:lnTo>
                  <a:cubicBezTo>
                    <a:pt x="1004298" y="303854"/>
                    <a:pt x="961313" y="346839"/>
                    <a:pt x="908287" y="346839"/>
                  </a:cubicBezTo>
                  <a:lnTo>
                    <a:pt x="96011" y="346839"/>
                  </a:lnTo>
                  <a:cubicBezTo>
                    <a:pt x="42985" y="346839"/>
                    <a:pt x="0" y="303854"/>
                    <a:pt x="0" y="250829"/>
                  </a:cubicBezTo>
                  <a:lnTo>
                    <a:pt x="0" y="96011"/>
                  </a:lnTo>
                  <a:cubicBezTo>
                    <a:pt x="0" y="42985"/>
                    <a:pt x="42985" y="0"/>
                    <a:pt x="96011" y="0"/>
                  </a:cubicBezTo>
                  <a:close/>
                </a:path>
              </a:pathLst>
            </a:custGeom>
            <a:solidFill>
              <a:srgbClr val="03459B"/>
            </a:solidFill>
          </p:spPr>
          <p:txBody>
            <a:bodyPr/>
            <a:lstStyle/>
            <a:p>
              <a:endParaRPr lang="es-CO"/>
            </a:p>
          </p:txBody>
        </p:sp>
        <p:sp>
          <p:nvSpPr>
            <p:cNvPr id="27" name="TextBox 27"/>
            <p:cNvSpPr txBox="1"/>
            <p:nvPr/>
          </p:nvSpPr>
          <p:spPr>
            <a:xfrm>
              <a:off x="0" y="-38100"/>
              <a:ext cx="1004298" cy="384939"/>
            </a:xfrm>
            <a:prstGeom prst="rect">
              <a:avLst/>
            </a:prstGeom>
          </p:spPr>
          <p:txBody>
            <a:bodyPr lIns="50800" tIns="50800" rIns="50800" bIns="50800" rtlCol="0" anchor="ctr"/>
            <a:lstStyle/>
            <a:p>
              <a:pPr algn="ctr">
                <a:lnSpc>
                  <a:spcPts val="2380"/>
                </a:lnSpc>
              </a:pPr>
              <a:endParaRPr/>
            </a:p>
          </p:txBody>
        </p:sp>
      </p:grpSp>
      <p:sp>
        <p:nvSpPr>
          <p:cNvPr id="28" name="AutoShape 28"/>
          <p:cNvSpPr/>
          <p:nvPr/>
        </p:nvSpPr>
        <p:spPr>
          <a:xfrm>
            <a:off x="793860" y="1749796"/>
            <a:ext cx="8226462" cy="0"/>
          </a:xfrm>
          <a:prstGeom prst="line">
            <a:avLst/>
          </a:prstGeom>
          <a:ln w="152400" cap="flat">
            <a:solidFill>
              <a:srgbClr val="03459B"/>
            </a:solidFill>
            <a:prstDash val="solid"/>
            <a:headEnd type="none" w="sm" len="sm"/>
            <a:tailEnd type="none" w="sm" len="sm"/>
          </a:ln>
        </p:spPr>
        <p:txBody>
          <a:bodyPr/>
          <a:lstStyle/>
          <a:p>
            <a:endParaRPr lang="es-CO"/>
          </a:p>
        </p:txBody>
      </p:sp>
      <p:sp>
        <p:nvSpPr>
          <p:cNvPr id="29" name="Freeform 29"/>
          <p:cNvSpPr/>
          <p:nvPr/>
        </p:nvSpPr>
        <p:spPr>
          <a:xfrm>
            <a:off x="479187" y="8991946"/>
            <a:ext cx="4694329" cy="1295054"/>
          </a:xfrm>
          <a:custGeom>
            <a:avLst/>
            <a:gdLst/>
            <a:ahLst/>
            <a:cxnLst/>
            <a:rect l="l" t="t" r="r" b="b"/>
            <a:pathLst>
              <a:path w="4694329" h="1295054">
                <a:moveTo>
                  <a:pt x="0" y="0"/>
                </a:moveTo>
                <a:lnTo>
                  <a:pt x="4694329" y="0"/>
                </a:lnTo>
                <a:lnTo>
                  <a:pt x="4694329" y="1295054"/>
                </a:lnTo>
                <a:lnTo>
                  <a:pt x="0" y="1295054"/>
                </a:lnTo>
                <a:lnTo>
                  <a:pt x="0" y="0"/>
                </a:lnTo>
                <a:close/>
              </a:path>
            </a:pathLst>
          </a:custGeom>
          <a:blipFill>
            <a:blip r:embed="rId6">
              <a:alphaModFix amt="60000"/>
            </a:blip>
            <a:stretch>
              <a:fillRect l="-12344" r="-12344"/>
            </a:stretch>
          </a:blipFill>
        </p:spPr>
        <p:txBody>
          <a:bodyPr/>
          <a:lstStyle/>
          <a:p>
            <a:endParaRPr lang="es-CO"/>
          </a:p>
        </p:txBody>
      </p:sp>
      <p:sp>
        <p:nvSpPr>
          <p:cNvPr id="30" name="Freeform 30"/>
          <p:cNvSpPr/>
          <p:nvPr/>
        </p:nvSpPr>
        <p:spPr>
          <a:xfrm>
            <a:off x="8916493" y="8991946"/>
            <a:ext cx="4694329" cy="1295054"/>
          </a:xfrm>
          <a:custGeom>
            <a:avLst/>
            <a:gdLst/>
            <a:ahLst/>
            <a:cxnLst/>
            <a:rect l="l" t="t" r="r" b="b"/>
            <a:pathLst>
              <a:path w="4694329" h="1295054">
                <a:moveTo>
                  <a:pt x="0" y="0"/>
                </a:moveTo>
                <a:lnTo>
                  <a:pt x="4694330" y="0"/>
                </a:lnTo>
                <a:lnTo>
                  <a:pt x="4694330" y="1295054"/>
                </a:lnTo>
                <a:lnTo>
                  <a:pt x="0" y="1295054"/>
                </a:lnTo>
                <a:lnTo>
                  <a:pt x="0" y="0"/>
                </a:lnTo>
                <a:close/>
              </a:path>
            </a:pathLst>
          </a:custGeom>
          <a:blipFill>
            <a:blip r:embed="rId6">
              <a:alphaModFix amt="60000"/>
            </a:blip>
            <a:stretch>
              <a:fillRect l="-12344" r="-12344"/>
            </a:stretch>
          </a:blipFill>
        </p:spPr>
        <p:txBody>
          <a:bodyPr/>
          <a:lstStyle/>
          <a:p>
            <a:endParaRPr lang="es-CO"/>
          </a:p>
        </p:txBody>
      </p:sp>
      <p:sp>
        <p:nvSpPr>
          <p:cNvPr id="31" name="Freeform 31"/>
          <p:cNvSpPr/>
          <p:nvPr/>
        </p:nvSpPr>
        <p:spPr>
          <a:xfrm>
            <a:off x="4640665" y="8991946"/>
            <a:ext cx="4694329" cy="1295054"/>
          </a:xfrm>
          <a:custGeom>
            <a:avLst/>
            <a:gdLst/>
            <a:ahLst/>
            <a:cxnLst/>
            <a:rect l="l" t="t" r="r" b="b"/>
            <a:pathLst>
              <a:path w="4694329" h="1295054">
                <a:moveTo>
                  <a:pt x="0" y="0"/>
                </a:moveTo>
                <a:lnTo>
                  <a:pt x="4694330" y="0"/>
                </a:lnTo>
                <a:lnTo>
                  <a:pt x="4694330" y="1295054"/>
                </a:lnTo>
                <a:lnTo>
                  <a:pt x="0" y="1295054"/>
                </a:lnTo>
                <a:lnTo>
                  <a:pt x="0" y="0"/>
                </a:lnTo>
                <a:close/>
              </a:path>
            </a:pathLst>
          </a:custGeom>
          <a:blipFill>
            <a:blip r:embed="rId6">
              <a:alphaModFix amt="60000"/>
            </a:blip>
            <a:stretch>
              <a:fillRect l="-12344" r="-12344"/>
            </a:stretch>
          </a:blipFill>
        </p:spPr>
        <p:txBody>
          <a:bodyPr/>
          <a:lstStyle/>
          <a:p>
            <a:endParaRPr lang="es-CO"/>
          </a:p>
        </p:txBody>
      </p:sp>
      <p:sp>
        <p:nvSpPr>
          <p:cNvPr id="32" name="Freeform 32"/>
          <p:cNvSpPr/>
          <p:nvPr/>
        </p:nvSpPr>
        <p:spPr>
          <a:xfrm>
            <a:off x="13077972" y="8991946"/>
            <a:ext cx="4694329" cy="1295054"/>
          </a:xfrm>
          <a:custGeom>
            <a:avLst/>
            <a:gdLst/>
            <a:ahLst/>
            <a:cxnLst/>
            <a:rect l="l" t="t" r="r" b="b"/>
            <a:pathLst>
              <a:path w="4694329" h="1295054">
                <a:moveTo>
                  <a:pt x="0" y="0"/>
                </a:moveTo>
                <a:lnTo>
                  <a:pt x="4694329" y="0"/>
                </a:lnTo>
                <a:lnTo>
                  <a:pt x="4694329" y="1295054"/>
                </a:lnTo>
                <a:lnTo>
                  <a:pt x="0" y="1295054"/>
                </a:lnTo>
                <a:lnTo>
                  <a:pt x="0" y="0"/>
                </a:lnTo>
                <a:close/>
              </a:path>
            </a:pathLst>
          </a:custGeom>
          <a:blipFill>
            <a:blip r:embed="rId6">
              <a:alphaModFix amt="60000"/>
            </a:blip>
            <a:stretch>
              <a:fillRect l="-12344" r="-12344"/>
            </a:stretch>
          </a:blipFill>
        </p:spPr>
        <p:txBody>
          <a:bodyPr/>
          <a:lstStyle/>
          <a:p>
            <a:endParaRPr lang="es-CO"/>
          </a:p>
        </p:txBody>
      </p:sp>
      <p:grpSp>
        <p:nvGrpSpPr>
          <p:cNvPr id="33" name="Group 33"/>
          <p:cNvGrpSpPr/>
          <p:nvPr/>
        </p:nvGrpSpPr>
        <p:grpSpPr>
          <a:xfrm>
            <a:off x="1012038" y="7289838"/>
            <a:ext cx="3628628" cy="913713"/>
            <a:chOff x="0" y="0"/>
            <a:chExt cx="955688" cy="240649"/>
          </a:xfrm>
        </p:grpSpPr>
        <p:sp>
          <p:nvSpPr>
            <p:cNvPr id="34" name="Freeform 34"/>
            <p:cNvSpPr/>
            <p:nvPr/>
          </p:nvSpPr>
          <p:spPr>
            <a:xfrm>
              <a:off x="0" y="0"/>
              <a:ext cx="955688" cy="240649"/>
            </a:xfrm>
            <a:custGeom>
              <a:avLst/>
              <a:gdLst/>
              <a:ahLst/>
              <a:cxnLst/>
              <a:rect l="l" t="t" r="r" b="b"/>
              <a:pathLst>
                <a:path w="955688" h="240649">
                  <a:moveTo>
                    <a:pt x="0" y="0"/>
                  </a:moveTo>
                  <a:lnTo>
                    <a:pt x="955688" y="0"/>
                  </a:lnTo>
                  <a:lnTo>
                    <a:pt x="955688" y="240649"/>
                  </a:lnTo>
                  <a:lnTo>
                    <a:pt x="0" y="240649"/>
                  </a:lnTo>
                  <a:close/>
                </a:path>
              </a:pathLst>
            </a:custGeom>
            <a:solidFill>
              <a:srgbClr val="EDE9E9"/>
            </a:solidFill>
          </p:spPr>
          <p:txBody>
            <a:bodyPr/>
            <a:lstStyle/>
            <a:p>
              <a:endParaRPr lang="es-CO"/>
            </a:p>
          </p:txBody>
        </p:sp>
        <p:sp>
          <p:nvSpPr>
            <p:cNvPr id="35" name="TextBox 35"/>
            <p:cNvSpPr txBox="1"/>
            <p:nvPr/>
          </p:nvSpPr>
          <p:spPr>
            <a:xfrm>
              <a:off x="0" y="-38100"/>
              <a:ext cx="955688" cy="278749"/>
            </a:xfrm>
            <a:prstGeom prst="rect">
              <a:avLst/>
            </a:prstGeom>
          </p:spPr>
          <p:txBody>
            <a:bodyPr lIns="50800" tIns="50800" rIns="50800" bIns="50800" rtlCol="0" anchor="ctr"/>
            <a:lstStyle/>
            <a:p>
              <a:pPr algn="ctr">
                <a:lnSpc>
                  <a:spcPts val="2380"/>
                </a:lnSpc>
              </a:pPr>
              <a:endParaRPr/>
            </a:p>
          </p:txBody>
        </p:sp>
      </p:grpSp>
      <p:grpSp>
        <p:nvGrpSpPr>
          <p:cNvPr id="36" name="Group 36"/>
          <p:cNvGrpSpPr/>
          <p:nvPr/>
        </p:nvGrpSpPr>
        <p:grpSpPr>
          <a:xfrm>
            <a:off x="9449344" y="7289838"/>
            <a:ext cx="3628628" cy="913713"/>
            <a:chOff x="0" y="0"/>
            <a:chExt cx="955688" cy="240649"/>
          </a:xfrm>
        </p:grpSpPr>
        <p:sp>
          <p:nvSpPr>
            <p:cNvPr id="37" name="Freeform 37"/>
            <p:cNvSpPr/>
            <p:nvPr/>
          </p:nvSpPr>
          <p:spPr>
            <a:xfrm>
              <a:off x="0" y="0"/>
              <a:ext cx="955688" cy="240649"/>
            </a:xfrm>
            <a:custGeom>
              <a:avLst/>
              <a:gdLst/>
              <a:ahLst/>
              <a:cxnLst/>
              <a:rect l="l" t="t" r="r" b="b"/>
              <a:pathLst>
                <a:path w="955688" h="240649">
                  <a:moveTo>
                    <a:pt x="0" y="0"/>
                  </a:moveTo>
                  <a:lnTo>
                    <a:pt x="955688" y="0"/>
                  </a:lnTo>
                  <a:lnTo>
                    <a:pt x="955688" y="240649"/>
                  </a:lnTo>
                  <a:lnTo>
                    <a:pt x="0" y="240649"/>
                  </a:lnTo>
                  <a:close/>
                </a:path>
              </a:pathLst>
            </a:custGeom>
            <a:solidFill>
              <a:srgbClr val="EDE9E9"/>
            </a:solidFill>
          </p:spPr>
          <p:txBody>
            <a:bodyPr/>
            <a:lstStyle/>
            <a:p>
              <a:endParaRPr lang="es-CO"/>
            </a:p>
          </p:txBody>
        </p:sp>
        <p:sp>
          <p:nvSpPr>
            <p:cNvPr id="38" name="TextBox 38"/>
            <p:cNvSpPr txBox="1"/>
            <p:nvPr/>
          </p:nvSpPr>
          <p:spPr>
            <a:xfrm>
              <a:off x="0" y="-38100"/>
              <a:ext cx="955688" cy="278749"/>
            </a:xfrm>
            <a:prstGeom prst="rect">
              <a:avLst/>
            </a:prstGeom>
          </p:spPr>
          <p:txBody>
            <a:bodyPr lIns="50800" tIns="50800" rIns="50800" bIns="50800" rtlCol="0" anchor="ctr"/>
            <a:lstStyle/>
            <a:p>
              <a:pPr algn="ctr">
                <a:lnSpc>
                  <a:spcPts val="2380"/>
                </a:lnSpc>
              </a:pPr>
              <a:endParaRPr/>
            </a:p>
          </p:txBody>
        </p:sp>
      </p:grpSp>
      <p:grpSp>
        <p:nvGrpSpPr>
          <p:cNvPr id="39" name="Group 39"/>
          <p:cNvGrpSpPr/>
          <p:nvPr/>
        </p:nvGrpSpPr>
        <p:grpSpPr>
          <a:xfrm>
            <a:off x="5173516" y="7289838"/>
            <a:ext cx="3628628" cy="913713"/>
            <a:chOff x="0" y="0"/>
            <a:chExt cx="955688" cy="240649"/>
          </a:xfrm>
        </p:grpSpPr>
        <p:sp>
          <p:nvSpPr>
            <p:cNvPr id="40" name="Freeform 40"/>
            <p:cNvSpPr/>
            <p:nvPr/>
          </p:nvSpPr>
          <p:spPr>
            <a:xfrm>
              <a:off x="0" y="0"/>
              <a:ext cx="955688" cy="240649"/>
            </a:xfrm>
            <a:custGeom>
              <a:avLst/>
              <a:gdLst/>
              <a:ahLst/>
              <a:cxnLst/>
              <a:rect l="l" t="t" r="r" b="b"/>
              <a:pathLst>
                <a:path w="955688" h="240649">
                  <a:moveTo>
                    <a:pt x="0" y="0"/>
                  </a:moveTo>
                  <a:lnTo>
                    <a:pt x="955688" y="0"/>
                  </a:lnTo>
                  <a:lnTo>
                    <a:pt x="955688" y="240649"/>
                  </a:lnTo>
                  <a:lnTo>
                    <a:pt x="0" y="240649"/>
                  </a:lnTo>
                  <a:close/>
                </a:path>
              </a:pathLst>
            </a:custGeom>
            <a:solidFill>
              <a:srgbClr val="EDE9E9"/>
            </a:solidFill>
          </p:spPr>
          <p:txBody>
            <a:bodyPr/>
            <a:lstStyle/>
            <a:p>
              <a:endParaRPr lang="es-CO"/>
            </a:p>
          </p:txBody>
        </p:sp>
        <p:sp>
          <p:nvSpPr>
            <p:cNvPr id="41" name="TextBox 41"/>
            <p:cNvSpPr txBox="1"/>
            <p:nvPr/>
          </p:nvSpPr>
          <p:spPr>
            <a:xfrm>
              <a:off x="0" y="-38100"/>
              <a:ext cx="955688" cy="278749"/>
            </a:xfrm>
            <a:prstGeom prst="rect">
              <a:avLst/>
            </a:prstGeom>
          </p:spPr>
          <p:txBody>
            <a:bodyPr lIns="50800" tIns="50800" rIns="50800" bIns="50800" rtlCol="0" anchor="ctr"/>
            <a:lstStyle/>
            <a:p>
              <a:pPr algn="ctr">
                <a:lnSpc>
                  <a:spcPts val="2380"/>
                </a:lnSpc>
              </a:pPr>
              <a:endParaRPr/>
            </a:p>
          </p:txBody>
        </p:sp>
      </p:grpSp>
      <p:grpSp>
        <p:nvGrpSpPr>
          <p:cNvPr id="42" name="Group 42"/>
          <p:cNvGrpSpPr/>
          <p:nvPr/>
        </p:nvGrpSpPr>
        <p:grpSpPr>
          <a:xfrm>
            <a:off x="13610823" y="7289838"/>
            <a:ext cx="3628628" cy="913713"/>
            <a:chOff x="0" y="0"/>
            <a:chExt cx="955688" cy="240649"/>
          </a:xfrm>
        </p:grpSpPr>
        <p:sp>
          <p:nvSpPr>
            <p:cNvPr id="43" name="Freeform 43"/>
            <p:cNvSpPr/>
            <p:nvPr/>
          </p:nvSpPr>
          <p:spPr>
            <a:xfrm>
              <a:off x="0" y="0"/>
              <a:ext cx="955688" cy="240649"/>
            </a:xfrm>
            <a:custGeom>
              <a:avLst/>
              <a:gdLst/>
              <a:ahLst/>
              <a:cxnLst/>
              <a:rect l="l" t="t" r="r" b="b"/>
              <a:pathLst>
                <a:path w="955688" h="240649">
                  <a:moveTo>
                    <a:pt x="0" y="0"/>
                  </a:moveTo>
                  <a:lnTo>
                    <a:pt x="955688" y="0"/>
                  </a:lnTo>
                  <a:lnTo>
                    <a:pt x="955688" y="240649"/>
                  </a:lnTo>
                  <a:lnTo>
                    <a:pt x="0" y="240649"/>
                  </a:lnTo>
                  <a:close/>
                </a:path>
              </a:pathLst>
            </a:custGeom>
            <a:solidFill>
              <a:srgbClr val="EDE9E9"/>
            </a:solidFill>
          </p:spPr>
          <p:txBody>
            <a:bodyPr/>
            <a:lstStyle/>
            <a:p>
              <a:endParaRPr lang="es-CO"/>
            </a:p>
          </p:txBody>
        </p:sp>
        <p:sp>
          <p:nvSpPr>
            <p:cNvPr id="44" name="TextBox 44"/>
            <p:cNvSpPr txBox="1"/>
            <p:nvPr/>
          </p:nvSpPr>
          <p:spPr>
            <a:xfrm>
              <a:off x="0" y="-38100"/>
              <a:ext cx="955688" cy="278749"/>
            </a:xfrm>
            <a:prstGeom prst="rect">
              <a:avLst/>
            </a:prstGeom>
          </p:spPr>
          <p:txBody>
            <a:bodyPr lIns="50800" tIns="50800" rIns="50800" bIns="50800" rtlCol="0" anchor="ctr"/>
            <a:lstStyle/>
            <a:p>
              <a:pPr algn="ctr">
                <a:lnSpc>
                  <a:spcPts val="2380"/>
                </a:lnSpc>
              </a:pPr>
              <a:endParaRPr/>
            </a:p>
          </p:txBody>
        </p:sp>
      </p:grpSp>
      <p:grpSp>
        <p:nvGrpSpPr>
          <p:cNvPr id="45" name="Group 45"/>
          <p:cNvGrpSpPr/>
          <p:nvPr/>
        </p:nvGrpSpPr>
        <p:grpSpPr>
          <a:xfrm>
            <a:off x="1757580" y="2380828"/>
            <a:ext cx="2182927" cy="2182927"/>
            <a:chOff x="0" y="0"/>
            <a:chExt cx="812800" cy="812800"/>
          </a:xfrm>
        </p:grpSpPr>
        <p:sp>
          <p:nvSpPr>
            <p:cNvPr id="46" name="Freeform 4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t="-38888" b="-38888"/>
              </a:stretch>
            </a:blipFill>
          </p:spPr>
          <p:txBody>
            <a:bodyPr/>
            <a:lstStyle/>
            <a:p>
              <a:endParaRPr lang="es-CO"/>
            </a:p>
          </p:txBody>
        </p:sp>
      </p:grpSp>
      <p:grpSp>
        <p:nvGrpSpPr>
          <p:cNvPr id="47" name="Group 47"/>
          <p:cNvGrpSpPr/>
          <p:nvPr/>
        </p:nvGrpSpPr>
        <p:grpSpPr>
          <a:xfrm>
            <a:off x="5896367" y="2380828"/>
            <a:ext cx="2182927" cy="2182927"/>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16747" r="-16747"/>
              </a:stretch>
            </a:blipFill>
          </p:spPr>
          <p:txBody>
            <a:bodyPr/>
            <a:lstStyle/>
            <a:p>
              <a:endParaRPr lang="es-CO"/>
            </a:p>
          </p:txBody>
        </p:sp>
      </p:grpSp>
      <p:grpSp>
        <p:nvGrpSpPr>
          <p:cNvPr id="49" name="Group 49"/>
          <p:cNvGrpSpPr/>
          <p:nvPr/>
        </p:nvGrpSpPr>
        <p:grpSpPr>
          <a:xfrm>
            <a:off x="10115020" y="2380828"/>
            <a:ext cx="2182927" cy="2182927"/>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16747" r="-16747"/>
              </a:stretch>
            </a:blipFill>
          </p:spPr>
          <p:txBody>
            <a:bodyPr/>
            <a:lstStyle/>
            <a:p>
              <a:endParaRPr lang="es-CO"/>
            </a:p>
          </p:txBody>
        </p:sp>
      </p:grpSp>
      <p:grpSp>
        <p:nvGrpSpPr>
          <p:cNvPr id="51" name="Group 51"/>
          <p:cNvGrpSpPr/>
          <p:nvPr/>
        </p:nvGrpSpPr>
        <p:grpSpPr>
          <a:xfrm>
            <a:off x="14449572" y="2392389"/>
            <a:ext cx="2182927" cy="2182927"/>
            <a:chOff x="0" y="0"/>
            <a:chExt cx="812800" cy="812800"/>
          </a:xfrm>
        </p:grpSpPr>
        <p:sp>
          <p:nvSpPr>
            <p:cNvPr id="52" name="Freeform 5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16555" r="-16555"/>
              </a:stretch>
            </a:blipFill>
          </p:spPr>
          <p:txBody>
            <a:bodyPr/>
            <a:lstStyle/>
            <a:p>
              <a:endParaRPr lang="es-CO"/>
            </a:p>
          </p:txBody>
        </p:sp>
      </p:grpSp>
      <p:sp>
        <p:nvSpPr>
          <p:cNvPr id="53" name="TextBox 53"/>
          <p:cNvSpPr txBox="1"/>
          <p:nvPr/>
        </p:nvSpPr>
        <p:spPr>
          <a:xfrm>
            <a:off x="952341" y="340487"/>
            <a:ext cx="15089471" cy="1185926"/>
          </a:xfrm>
          <a:prstGeom prst="rect">
            <a:avLst/>
          </a:prstGeom>
        </p:spPr>
        <p:txBody>
          <a:bodyPr lIns="0" tIns="0" rIns="0" bIns="0" rtlCol="0" anchor="t">
            <a:spAutoFit/>
          </a:bodyPr>
          <a:lstStyle/>
          <a:p>
            <a:pPr algn="l">
              <a:lnSpc>
                <a:spcPts val="9184"/>
              </a:lnSpc>
            </a:pPr>
            <a:r>
              <a:rPr lang="en-US" sz="6560" b="1">
                <a:solidFill>
                  <a:srgbClr val="011632"/>
                </a:solidFill>
                <a:latin typeface="Poppins Ultra-Bold"/>
                <a:ea typeface="Poppins Ultra-Bold"/>
                <a:cs typeface="Poppins Ultra-Bold"/>
                <a:sym typeface="Poppins Ultra-Bold"/>
              </a:rPr>
              <a:t>PLAN DE TRABAJO EN DESARROLLO</a:t>
            </a:r>
          </a:p>
        </p:txBody>
      </p:sp>
      <p:sp>
        <p:nvSpPr>
          <p:cNvPr id="54" name="TextBox 54"/>
          <p:cNvSpPr txBox="1"/>
          <p:nvPr/>
        </p:nvSpPr>
        <p:spPr>
          <a:xfrm>
            <a:off x="1271833" y="4645255"/>
            <a:ext cx="3154421" cy="2824871"/>
          </a:xfrm>
          <a:prstGeom prst="rect">
            <a:avLst/>
          </a:prstGeom>
        </p:spPr>
        <p:txBody>
          <a:bodyPr lIns="0" tIns="0" rIns="0" bIns="0" rtlCol="0" anchor="t">
            <a:spAutoFit/>
          </a:bodyPr>
          <a:lstStyle/>
          <a:p>
            <a:pPr algn="just">
              <a:lnSpc>
                <a:spcPts val="2848"/>
              </a:lnSpc>
            </a:pPr>
            <a:r>
              <a:rPr lang="en-US" sz="2034" b="1">
                <a:solidFill>
                  <a:srgbClr val="011632"/>
                </a:solidFill>
                <a:latin typeface="Poppins Semi-Bold"/>
                <a:ea typeface="Poppins Semi-Bold"/>
                <a:cs typeface="Poppins Semi-Bold"/>
                <a:sym typeface="Poppins Semi-Bold"/>
              </a:rPr>
              <a:t>Se realizó la desinstalación del brazo de la puerta vehicular y el desmonte de la tarjeta con el fin de dar inicio a la respectiva reparación del mismo</a:t>
            </a:r>
          </a:p>
        </p:txBody>
      </p:sp>
      <p:sp>
        <p:nvSpPr>
          <p:cNvPr id="55" name="TextBox 55"/>
          <p:cNvSpPr txBox="1"/>
          <p:nvPr/>
        </p:nvSpPr>
        <p:spPr>
          <a:xfrm>
            <a:off x="5417691" y="4645255"/>
            <a:ext cx="3098203" cy="3529721"/>
          </a:xfrm>
          <a:prstGeom prst="rect">
            <a:avLst/>
          </a:prstGeom>
        </p:spPr>
        <p:txBody>
          <a:bodyPr lIns="0" tIns="0" rIns="0" bIns="0" rtlCol="0" anchor="t">
            <a:spAutoFit/>
          </a:bodyPr>
          <a:lstStyle/>
          <a:p>
            <a:pPr algn="just">
              <a:lnSpc>
                <a:spcPts val="2848"/>
              </a:lnSpc>
            </a:pPr>
            <a:r>
              <a:rPr lang="en-US" sz="2034" b="1">
                <a:solidFill>
                  <a:srgbClr val="011632"/>
                </a:solidFill>
                <a:latin typeface="Poppins Semi-Bold"/>
                <a:ea typeface="Poppins Semi-Bold"/>
                <a:cs typeface="Poppins Semi-Bold"/>
                <a:sym typeface="Poppins Semi-Bold"/>
              </a:rPr>
              <a:t>Se realizó la revisión del alumbrado en zonas sociales llegando a la conclusión que se realiza convocatoria ya que se necesita un cambio TOTAL e independización de todo el cableado</a:t>
            </a:r>
          </a:p>
        </p:txBody>
      </p:sp>
      <p:sp>
        <p:nvSpPr>
          <p:cNvPr id="56" name="TextBox 56"/>
          <p:cNvSpPr txBox="1"/>
          <p:nvPr/>
        </p:nvSpPr>
        <p:spPr>
          <a:xfrm>
            <a:off x="9845293" y="4718191"/>
            <a:ext cx="2836731" cy="1767596"/>
          </a:xfrm>
          <a:prstGeom prst="rect">
            <a:avLst/>
          </a:prstGeom>
        </p:spPr>
        <p:txBody>
          <a:bodyPr lIns="0" tIns="0" rIns="0" bIns="0" rtlCol="0" anchor="t">
            <a:spAutoFit/>
          </a:bodyPr>
          <a:lstStyle/>
          <a:p>
            <a:pPr algn="just">
              <a:lnSpc>
                <a:spcPts val="2848"/>
              </a:lnSpc>
            </a:pPr>
            <a:r>
              <a:rPr lang="en-US" sz="2034" b="1">
                <a:solidFill>
                  <a:srgbClr val="011632"/>
                </a:solidFill>
                <a:latin typeface="Poppins Semi-Bold"/>
                <a:ea typeface="Poppins Semi-Bold"/>
                <a:cs typeface="Poppins Semi-Bold"/>
                <a:sym typeface="Poppins Semi-Bold"/>
              </a:rPr>
              <a:t>Se realizó convocatoria para adecuación y puesta en funcionamiento del BBQ.</a:t>
            </a:r>
          </a:p>
        </p:txBody>
      </p:sp>
      <p:sp>
        <p:nvSpPr>
          <p:cNvPr id="57" name="TextBox 57"/>
          <p:cNvSpPr txBox="1"/>
          <p:nvPr/>
        </p:nvSpPr>
        <p:spPr>
          <a:xfrm>
            <a:off x="14006771" y="4718191"/>
            <a:ext cx="2836731" cy="1415171"/>
          </a:xfrm>
          <a:prstGeom prst="rect">
            <a:avLst/>
          </a:prstGeom>
        </p:spPr>
        <p:txBody>
          <a:bodyPr lIns="0" tIns="0" rIns="0" bIns="0" rtlCol="0" anchor="t">
            <a:spAutoFit/>
          </a:bodyPr>
          <a:lstStyle/>
          <a:p>
            <a:pPr algn="just">
              <a:lnSpc>
                <a:spcPts val="2848"/>
              </a:lnSpc>
            </a:pPr>
            <a:r>
              <a:rPr lang="en-US" sz="2034" b="1">
                <a:solidFill>
                  <a:srgbClr val="011632"/>
                </a:solidFill>
                <a:latin typeface="Poppins Semi-Bold"/>
                <a:ea typeface="Poppins Semi-Bold"/>
                <a:cs typeface="Poppins Semi-Bold"/>
                <a:sym typeface="Poppins Semi-Bold"/>
              </a:rPr>
              <a:t>Se realizaron cotizaciones con las empresas para el lavado de tanques.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76636">
            <a:off x="-2183390" y="-2446039"/>
            <a:ext cx="4854251" cy="4854251"/>
          </a:xfrm>
          <a:custGeom>
            <a:avLst/>
            <a:gdLst/>
            <a:ahLst/>
            <a:cxnLst/>
            <a:rect l="l" t="t" r="r" b="b"/>
            <a:pathLst>
              <a:path w="4854251" h="4854251">
                <a:moveTo>
                  <a:pt x="0" y="0"/>
                </a:moveTo>
                <a:lnTo>
                  <a:pt x="4854251" y="0"/>
                </a:lnTo>
                <a:lnTo>
                  <a:pt x="4854251" y="4854250"/>
                </a:lnTo>
                <a:lnTo>
                  <a:pt x="0" y="48542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3" name="Freeform 3"/>
          <p:cNvSpPr/>
          <p:nvPr/>
        </p:nvSpPr>
        <p:spPr>
          <a:xfrm rot="-376636">
            <a:off x="-2427125" y="-2636929"/>
            <a:ext cx="4854251" cy="4854251"/>
          </a:xfrm>
          <a:custGeom>
            <a:avLst/>
            <a:gdLst/>
            <a:ahLst/>
            <a:cxnLst/>
            <a:rect l="l" t="t" r="r" b="b"/>
            <a:pathLst>
              <a:path w="4854251" h="4854251">
                <a:moveTo>
                  <a:pt x="0" y="0"/>
                </a:moveTo>
                <a:lnTo>
                  <a:pt x="4854250" y="0"/>
                </a:lnTo>
                <a:lnTo>
                  <a:pt x="4854250" y="4854251"/>
                </a:lnTo>
                <a:lnTo>
                  <a:pt x="0" y="48542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4" name="AutoShape 4"/>
          <p:cNvSpPr/>
          <p:nvPr/>
        </p:nvSpPr>
        <p:spPr>
          <a:xfrm>
            <a:off x="793860" y="1749796"/>
            <a:ext cx="8226462" cy="0"/>
          </a:xfrm>
          <a:prstGeom prst="line">
            <a:avLst/>
          </a:prstGeom>
          <a:ln w="152400" cap="flat">
            <a:solidFill>
              <a:srgbClr val="03459B"/>
            </a:solidFill>
            <a:prstDash val="solid"/>
            <a:headEnd type="none" w="sm" len="sm"/>
            <a:tailEnd type="none" w="sm" len="sm"/>
          </a:ln>
        </p:spPr>
        <p:txBody>
          <a:bodyPr/>
          <a:lstStyle/>
          <a:p>
            <a:endParaRPr lang="es-CO"/>
          </a:p>
        </p:txBody>
      </p:sp>
      <p:sp>
        <p:nvSpPr>
          <p:cNvPr id="5" name="TextBox 5"/>
          <p:cNvSpPr txBox="1"/>
          <p:nvPr/>
        </p:nvSpPr>
        <p:spPr>
          <a:xfrm>
            <a:off x="935734" y="464630"/>
            <a:ext cx="15089471" cy="975740"/>
          </a:xfrm>
          <a:prstGeom prst="rect">
            <a:avLst/>
          </a:prstGeom>
        </p:spPr>
        <p:txBody>
          <a:bodyPr lIns="0" tIns="0" rIns="0" bIns="0" rtlCol="0" anchor="t">
            <a:spAutoFit/>
          </a:bodyPr>
          <a:lstStyle/>
          <a:p>
            <a:pPr algn="l">
              <a:lnSpc>
                <a:spcPts val="7644"/>
              </a:lnSpc>
            </a:pPr>
            <a:r>
              <a:rPr lang="en-US" sz="5460" b="1">
                <a:solidFill>
                  <a:srgbClr val="011632"/>
                </a:solidFill>
                <a:latin typeface="Poppins Ultra-Bold"/>
                <a:ea typeface="Poppins Ultra-Bold"/>
                <a:cs typeface="Poppins Ultra-Bold"/>
                <a:sym typeface="Poppins Ultra-Bold"/>
              </a:rPr>
              <a:t>OTRAS OBRAS Y GESTIONES EN EJECUCIÓN </a:t>
            </a:r>
          </a:p>
        </p:txBody>
      </p:sp>
      <p:sp>
        <p:nvSpPr>
          <p:cNvPr id="6" name="TextBox 6"/>
          <p:cNvSpPr txBox="1"/>
          <p:nvPr/>
        </p:nvSpPr>
        <p:spPr>
          <a:xfrm>
            <a:off x="935734" y="2401477"/>
            <a:ext cx="16416533" cy="1755802"/>
          </a:xfrm>
          <a:prstGeom prst="rect">
            <a:avLst/>
          </a:prstGeom>
        </p:spPr>
        <p:txBody>
          <a:bodyPr lIns="0" tIns="0" rIns="0" bIns="0" rtlCol="0" anchor="t">
            <a:spAutoFit/>
          </a:bodyPr>
          <a:lstStyle/>
          <a:p>
            <a:pPr algn="just">
              <a:lnSpc>
                <a:spcPts val="3498"/>
              </a:lnSpc>
            </a:pPr>
            <a:r>
              <a:rPr lang="en-US" sz="2498" b="1">
                <a:solidFill>
                  <a:srgbClr val="011632"/>
                </a:solidFill>
                <a:latin typeface="Poppins Bold"/>
                <a:ea typeface="Poppins Bold"/>
                <a:cs typeface="Poppins Bold"/>
                <a:sym typeface="Poppins Bold"/>
              </a:rPr>
              <a:t>Se inicio con un plan piloto de impermeabilización en los apartamentos afectados por humedad de los primeros pisos iniciando con  el apartamento 12 - 103 y después con el apartamento 3-102, para los pisos 12 que han reportado sus respectivas reclamaciones se válido y se agendo vista para el  día 28 de agosto de 2.025 para dar solución a los requerimientos respectivos  </a:t>
            </a:r>
          </a:p>
        </p:txBody>
      </p:sp>
      <p:sp>
        <p:nvSpPr>
          <p:cNvPr id="7" name="TextBox 7"/>
          <p:cNvSpPr txBox="1"/>
          <p:nvPr/>
        </p:nvSpPr>
        <p:spPr>
          <a:xfrm>
            <a:off x="935734" y="4184266"/>
            <a:ext cx="16416533" cy="4822852"/>
          </a:xfrm>
          <a:prstGeom prst="rect">
            <a:avLst/>
          </a:prstGeom>
        </p:spPr>
        <p:txBody>
          <a:bodyPr lIns="0" tIns="0" rIns="0" bIns="0" rtlCol="0" anchor="t">
            <a:spAutoFit/>
          </a:bodyPr>
          <a:lstStyle/>
          <a:p>
            <a:pPr algn="just">
              <a:lnSpc>
                <a:spcPts val="3498"/>
              </a:lnSpc>
            </a:pPr>
            <a:r>
              <a:rPr lang="en-US" sz="2498" b="1">
                <a:solidFill>
                  <a:srgbClr val="011632"/>
                </a:solidFill>
                <a:latin typeface="Poppins Bold"/>
                <a:ea typeface="Poppins Bold"/>
                <a:cs typeface="Poppins Bold"/>
                <a:sym typeface="Poppins Bold"/>
              </a:rPr>
              <a:t>Se retomaron los casos de convivencia que estaban inactivos generando los debidos procesos y citaciones a descargos.</a:t>
            </a:r>
          </a:p>
          <a:p>
            <a:pPr algn="just">
              <a:lnSpc>
                <a:spcPts val="3498"/>
              </a:lnSpc>
            </a:pPr>
            <a:endParaRPr lang="en-US" sz="2498" b="1">
              <a:solidFill>
                <a:srgbClr val="011632"/>
              </a:solidFill>
              <a:latin typeface="Poppins Bold"/>
              <a:ea typeface="Poppins Bold"/>
              <a:cs typeface="Poppins Bold"/>
              <a:sym typeface="Poppins Bold"/>
            </a:endParaRPr>
          </a:p>
          <a:p>
            <a:pPr algn="just">
              <a:lnSpc>
                <a:spcPts val="3498"/>
              </a:lnSpc>
            </a:pPr>
            <a:r>
              <a:rPr lang="en-US" sz="2498" b="1">
                <a:solidFill>
                  <a:srgbClr val="011632"/>
                </a:solidFill>
                <a:latin typeface="Poppins Bold"/>
                <a:ea typeface="Poppins Bold"/>
                <a:cs typeface="Poppins Bold"/>
                <a:sym typeface="Poppins Bold"/>
              </a:rPr>
              <a:t>Por otra parte se han realizado tres (3) conciliaciones entre residentes que tenían algún inconveniente por daños causados a sus vehículos.</a:t>
            </a:r>
          </a:p>
          <a:p>
            <a:pPr algn="just">
              <a:lnSpc>
                <a:spcPts val="3498"/>
              </a:lnSpc>
            </a:pPr>
            <a:endParaRPr lang="en-US" sz="2498" b="1">
              <a:solidFill>
                <a:srgbClr val="011632"/>
              </a:solidFill>
              <a:latin typeface="Poppins Bold"/>
              <a:ea typeface="Poppins Bold"/>
              <a:cs typeface="Poppins Bold"/>
              <a:sym typeface="Poppins Bold"/>
            </a:endParaRPr>
          </a:p>
          <a:p>
            <a:pPr algn="just">
              <a:lnSpc>
                <a:spcPts val="3498"/>
              </a:lnSpc>
            </a:pPr>
            <a:r>
              <a:rPr lang="en-US" sz="2498" b="1">
                <a:solidFill>
                  <a:srgbClr val="011632"/>
                </a:solidFill>
                <a:latin typeface="Poppins Bold"/>
                <a:ea typeface="Poppins Bold"/>
                <a:cs typeface="Poppins Bold"/>
                <a:sym typeface="Poppins Bold"/>
              </a:rPr>
              <a:t>Se implemento el grupo de líderes de torres que serán citados para la primera reunión el día viernes 5 de septiembre de 2.025, se llevará la propuesta del Speed Face por torre con el fin de evaluar la iniciativa y su posible implementación</a:t>
            </a:r>
          </a:p>
          <a:p>
            <a:pPr algn="just">
              <a:lnSpc>
                <a:spcPts val="3498"/>
              </a:lnSpc>
            </a:pPr>
            <a:endParaRPr lang="en-US" sz="2498" b="1">
              <a:solidFill>
                <a:srgbClr val="011632"/>
              </a:solidFill>
              <a:latin typeface="Poppins Bold"/>
              <a:ea typeface="Poppins Bold"/>
              <a:cs typeface="Poppins Bold"/>
              <a:sym typeface="Poppins Bold"/>
            </a:endParaRPr>
          </a:p>
          <a:p>
            <a:pPr algn="just">
              <a:lnSpc>
                <a:spcPts val="3498"/>
              </a:lnSpc>
            </a:pPr>
            <a:r>
              <a:rPr lang="en-US" sz="2498" b="1">
                <a:solidFill>
                  <a:srgbClr val="011632"/>
                </a:solidFill>
                <a:latin typeface="Poppins Bold"/>
                <a:ea typeface="Poppins Bold"/>
                <a:cs typeface="Poppins Bold"/>
                <a:sym typeface="Poppins Bold"/>
              </a:rPr>
              <a:t>Revisión de Manuales de Zonas Comunes y propuestas de mejoras al mismo.</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3459B"/>
        </a:solidFill>
        <a:effectLst/>
      </p:bgPr>
    </p:bg>
    <p:spTree>
      <p:nvGrpSpPr>
        <p:cNvPr id="1" name=""/>
        <p:cNvGrpSpPr/>
        <p:nvPr/>
      </p:nvGrpSpPr>
      <p:grpSpPr>
        <a:xfrm>
          <a:off x="0" y="0"/>
          <a:ext cx="0" cy="0"/>
          <a:chOff x="0" y="0"/>
          <a:chExt cx="0" cy="0"/>
        </a:xfrm>
      </p:grpSpPr>
      <p:sp>
        <p:nvSpPr>
          <p:cNvPr id="2" name="AutoShape 2"/>
          <p:cNvSpPr/>
          <p:nvPr/>
        </p:nvSpPr>
        <p:spPr>
          <a:xfrm>
            <a:off x="793860" y="1749796"/>
            <a:ext cx="9291842" cy="0"/>
          </a:xfrm>
          <a:prstGeom prst="line">
            <a:avLst/>
          </a:prstGeom>
          <a:ln w="152400" cap="flat">
            <a:solidFill>
              <a:srgbClr val="FFFFFF"/>
            </a:solidFill>
            <a:prstDash val="solid"/>
            <a:headEnd type="none" w="sm" len="sm"/>
            <a:tailEnd type="none" w="sm" len="sm"/>
          </a:ln>
        </p:spPr>
        <p:txBody>
          <a:bodyPr/>
          <a:lstStyle/>
          <a:p>
            <a:endParaRPr lang="es-CO"/>
          </a:p>
        </p:txBody>
      </p:sp>
      <p:sp>
        <p:nvSpPr>
          <p:cNvPr id="3" name="Freeform 3"/>
          <p:cNvSpPr/>
          <p:nvPr/>
        </p:nvSpPr>
        <p:spPr>
          <a:xfrm>
            <a:off x="1782043" y="6437370"/>
            <a:ext cx="2761681" cy="2737516"/>
          </a:xfrm>
          <a:custGeom>
            <a:avLst/>
            <a:gdLst/>
            <a:ahLst/>
            <a:cxnLst/>
            <a:rect l="l" t="t" r="r" b="b"/>
            <a:pathLst>
              <a:path w="2761681" h="2737516">
                <a:moveTo>
                  <a:pt x="0" y="0"/>
                </a:moveTo>
                <a:lnTo>
                  <a:pt x="2761680" y="0"/>
                </a:lnTo>
                <a:lnTo>
                  <a:pt x="2761680" y="2737516"/>
                </a:lnTo>
                <a:lnTo>
                  <a:pt x="0" y="27375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4" name="TextBox 4"/>
          <p:cNvSpPr txBox="1"/>
          <p:nvPr/>
        </p:nvSpPr>
        <p:spPr>
          <a:xfrm>
            <a:off x="6677432" y="2285543"/>
            <a:ext cx="4929008" cy="5490374"/>
          </a:xfrm>
          <a:prstGeom prst="rect">
            <a:avLst/>
          </a:prstGeom>
        </p:spPr>
        <p:txBody>
          <a:bodyPr lIns="0" tIns="0" rIns="0" bIns="0" rtlCol="0" anchor="t">
            <a:spAutoFit/>
          </a:bodyPr>
          <a:lstStyle/>
          <a:p>
            <a:pPr algn="just">
              <a:lnSpc>
                <a:spcPts val="2405"/>
              </a:lnSpc>
            </a:pPr>
            <a:r>
              <a:rPr lang="en-US" sz="1718" b="1">
                <a:solidFill>
                  <a:srgbClr val="FFFFFF"/>
                </a:solidFill>
                <a:latin typeface="Poppins Semi-Bold"/>
                <a:ea typeface="Poppins Semi-Bold"/>
                <a:cs typeface="Poppins Semi-Bold"/>
                <a:sym typeface="Poppins Semi-Bold"/>
              </a:rPr>
              <a:t>se revisaron las cuentas por pagar de los proveedores con el fin de estar a  paz y salvo a todo concepto por los mismos, teniendo que hacer revisión minuciosa en el caso de Tk Elevators y Eurolift.</a:t>
            </a:r>
          </a:p>
          <a:p>
            <a:pPr algn="just">
              <a:lnSpc>
                <a:spcPts val="2405"/>
              </a:lnSpc>
            </a:pPr>
            <a:endParaRPr lang="en-US" sz="1718" b="1">
              <a:solidFill>
                <a:srgbClr val="FFFFFF"/>
              </a:solidFill>
              <a:latin typeface="Poppins Semi-Bold"/>
              <a:ea typeface="Poppins Semi-Bold"/>
              <a:cs typeface="Poppins Semi-Bold"/>
              <a:sym typeface="Poppins Semi-Bold"/>
            </a:endParaRPr>
          </a:p>
          <a:p>
            <a:pPr algn="just">
              <a:lnSpc>
                <a:spcPts val="2405"/>
              </a:lnSpc>
            </a:pPr>
            <a:r>
              <a:rPr lang="en-US" sz="1718" b="1">
                <a:solidFill>
                  <a:srgbClr val="FFFFFF"/>
                </a:solidFill>
                <a:latin typeface="Poppins Semi-Bold"/>
                <a:ea typeface="Poppins Semi-Bold"/>
                <a:cs typeface="Poppins Semi-Bold"/>
                <a:sym typeface="Poppins Semi-Bold"/>
              </a:rPr>
              <a:t>Se revisó la ejecución presupuestal a la fecha, se realizará seguimiento mes a mes de dicha ejecución ya que se evidencia que se encuentra muy justo.</a:t>
            </a:r>
          </a:p>
          <a:p>
            <a:pPr algn="just">
              <a:lnSpc>
                <a:spcPts val="2405"/>
              </a:lnSpc>
            </a:pPr>
            <a:endParaRPr lang="en-US" sz="1718" b="1">
              <a:solidFill>
                <a:srgbClr val="FFFFFF"/>
              </a:solidFill>
              <a:latin typeface="Poppins Semi-Bold"/>
              <a:ea typeface="Poppins Semi-Bold"/>
              <a:cs typeface="Poppins Semi-Bold"/>
              <a:sym typeface="Poppins Semi-Bold"/>
            </a:endParaRPr>
          </a:p>
          <a:p>
            <a:pPr algn="just">
              <a:lnSpc>
                <a:spcPts val="2405"/>
              </a:lnSpc>
            </a:pPr>
            <a:r>
              <a:rPr lang="en-US" sz="1718" b="1">
                <a:solidFill>
                  <a:srgbClr val="FFFFFF"/>
                </a:solidFill>
                <a:latin typeface="Poppins Semi-Bold"/>
                <a:ea typeface="Poppins Semi-Bold"/>
                <a:cs typeface="Poppins Semi-Bold"/>
                <a:sym typeface="Poppins Semi-Bold"/>
              </a:rPr>
              <a:t>Se realiza una validación con revisoría fiscal de las políticas contables de cartera, se fijan políticas contables  claras y definidas para realizar cobro pre-jurídico y jurídico. </a:t>
            </a:r>
          </a:p>
          <a:p>
            <a:pPr algn="just">
              <a:lnSpc>
                <a:spcPts val="2405"/>
              </a:lnSpc>
            </a:pPr>
            <a:endParaRPr lang="en-US" sz="1718" b="1">
              <a:solidFill>
                <a:srgbClr val="FFFFFF"/>
              </a:solidFill>
              <a:latin typeface="Poppins Semi-Bold"/>
              <a:ea typeface="Poppins Semi-Bold"/>
              <a:cs typeface="Poppins Semi-Bold"/>
              <a:sym typeface="Poppins Semi-Bold"/>
            </a:endParaRPr>
          </a:p>
          <a:p>
            <a:pPr algn="just">
              <a:lnSpc>
                <a:spcPts val="2405"/>
              </a:lnSpc>
            </a:pPr>
            <a:r>
              <a:rPr lang="en-US" sz="1718" b="1">
                <a:solidFill>
                  <a:srgbClr val="FFFFFF"/>
                </a:solidFill>
                <a:latin typeface="Poppins Semi-Bold"/>
                <a:ea typeface="Poppins Semi-Bold"/>
                <a:cs typeface="Poppins Semi-Bold"/>
                <a:sym typeface="Poppins Semi-Bold"/>
              </a:rPr>
              <a:t>Se inició con las notificaciones a morosos pre-juridico.</a:t>
            </a:r>
          </a:p>
        </p:txBody>
      </p:sp>
      <p:sp>
        <p:nvSpPr>
          <p:cNvPr id="5" name="Freeform 5"/>
          <p:cNvSpPr/>
          <p:nvPr/>
        </p:nvSpPr>
        <p:spPr>
          <a:xfrm>
            <a:off x="8022717" y="7775917"/>
            <a:ext cx="2242566" cy="2228550"/>
          </a:xfrm>
          <a:custGeom>
            <a:avLst/>
            <a:gdLst/>
            <a:ahLst/>
            <a:cxnLst/>
            <a:rect l="l" t="t" r="r" b="b"/>
            <a:pathLst>
              <a:path w="2242566" h="2228550">
                <a:moveTo>
                  <a:pt x="0" y="0"/>
                </a:moveTo>
                <a:lnTo>
                  <a:pt x="2242566" y="0"/>
                </a:lnTo>
                <a:lnTo>
                  <a:pt x="2242566" y="2228550"/>
                </a:lnTo>
                <a:lnTo>
                  <a:pt x="0" y="22285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6" name="TextBox 6"/>
          <p:cNvSpPr txBox="1"/>
          <p:nvPr/>
        </p:nvSpPr>
        <p:spPr>
          <a:xfrm>
            <a:off x="12558940" y="2295068"/>
            <a:ext cx="4854746" cy="5997331"/>
          </a:xfrm>
          <a:prstGeom prst="rect">
            <a:avLst/>
          </a:prstGeom>
        </p:spPr>
        <p:txBody>
          <a:bodyPr lIns="0" tIns="0" rIns="0" bIns="0" rtlCol="0" anchor="t">
            <a:spAutoFit/>
          </a:bodyPr>
          <a:lstStyle/>
          <a:p>
            <a:pPr algn="just">
              <a:lnSpc>
                <a:spcPts val="2288"/>
              </a:lnSpc>
            </a:pPr>
            <a:r>
              <a:rPr lang="en-US" sz="1634" b="1">
                <a:solidFill>
                  <a:srgbClr val="FFFFFF"/>
                </a:solidFill>
                <a:latin typeface="Poppins Semi-Bold"/>
                <a:ea typeface="Poppins Semi-Bold"/>
                <a:cs typeface="Poppins Semi-Bold"/>
                <a:sym typeface="Poppins Semi-Bold"/>
              </a:rPr>
              <a:t>Recomendación:</a:t>
            </a:r>
          </a:p>
          <a:p>
            <a:pPr algn="just">
              <a:lnSpc>
                <a:spcPts val="2288"/>
              </a:lnSpc>
            </a:pPr>
            <a:endParaRPr lang="en-US" sz="1634" b="1">
              <a:solidFill>
                <a:srgbClr val="FFFFFF"/>
              </a:solidFill>
              <a:latin typeface="Poppins Semi-Bold"/>
              <a:ea typeface="Poppins Semi-Bold"/>
              <a:cs typeface="Poppins Semi-Bold"/>
              <a:sym typeface="Poppins Semi-Bold"/>
            </a:endParaRPr>
          </a:p>
          <a:p>
            <a:pPr algn="just">
              <a:lnSpc>
                <a:spcPts val="2288"/>
              </a:lnSpc>
            </a:pPr>
            <a:r>
              <a:rPr lang="en-US" sz="1634" b="1">
                <a:solidFill>
                  <a:srgbClr val="FFFFFF"/>
                </a:solidFill>
                <a:latin typeface="Poppins Semi-Bold"/>
                <a:ea typeface="Poppins Semi-Bold"/>
                <a:cs typeface="Poppins Semi-Bold"/>
                <a:sym typeface="Poppins Semi-Bold"/>
              </a:rPr>
              <a:t>Hacer revisión de las políticas contables del conjunto para realizar los proceso con mayor claridad y trasparencia para la comunidad.</a:t>
            </a:r>
          </a:p>
          <a:p>
            <a:pPr algn="just">
              <a:lnSpc>
                <a:spcPts val="2288"/>
              </a:lnSpc>
            </a:pPr>
            <a:endParaRPr lang="en-US" sz="1634" b="1">
              <a:solidFill>
                <a:srgbClr val="FFFFFF"/>
              </a:solidFill>
              <a:latin typeface="Poppins Semi-Bold"/>
              <a:ea typeface="Poppins Semi-Bold"/>
              <a:cs typeface="Poppins Semi-Bold"/>
              <a:sym typeface="Poppins Semi-Bold"/>
            </a:endParaRPr>
          </a:p>
          <a:p>
            <a:pPr algn="just">
              <a:lnSpc>
                <a:spcPts val="2288"/>
              </a:lnSpc>
            </a:pPr>
            <a:r>
              <a:rPr lang="en-US" sz="1634" b="1">
                <a:solidFill>
                  <a:srgbClr val="FFFFFF"/>
                </a:solidFill>
                <a:latin typeface="Poppins Semi-Bold"/>
                <a:ea typeface="Poppins Semi-Bold"/>
                <a:cs typeface="Poppins Semi-Bold"/>
                <a:sym typeface="Poppins Semi-Bold"/>
              </a:rPr>
              <a:t>Mes a mes se solicitará a los proveedores el estado de cuenta correspondiente con el fin de validar que los pagos que se realicen se registren de manera correcta en los sistemas contables tanto del proveedor como de la copropiedad.</a:t>
            </a:r>
          </a:p>
          <a:p>
            <a:pPr algn="just">
              <a:lnSpc>
                <a:spcPts val="2288"/>
              </a:lnSpc>
            </a:pPr>
            <a:endParaRPr lang="en-US" sz="1634" b="1">
              <a:solidFill>
                <a:srgbClr val="FFFFFF"/>
              </a:solidFill>
              <a:latin typeface="Poppins Semi-Bold"/>
              <a:ea typeface="Poppins Semi-Bold"/>
              <a:cs typeface="Poppins Semi-Bold"/>
              <a:sym typeface="Poppins Semi-Bold"/>
            </a:endParaRPr>
          </a:p>
          <a:p>
            <a:pPr algn="just">
              <a:lnSpc>
                <a:spcPts val="2288"/>
              </a:lnSpc>
            </a:pPr>
            <a:r>
              <a:rPr lang="en-US" sz="1634" b="1">
                <a:solidFill>
                  <a:srgbClr val="FFFFFF"/>
                </a:solidFill>
                <a:latin typeface="Poppins Semi-Bold"/>
                <a:ea typeface="Poppins Semi-Bold"/>
                <a:cs typeface="Poppins Semi-Bold"/>
                <a:sym typeface="Poppins Semi-Bold"/>
              </a:rPr>
              <a:t>El informe contable será presentado durante la segunda semana del mes siguiente al cierre correspondiente con el fin de que se tenga la información actualizada y sea oportuna para toma de decisiones.</a:t>
            </a:r>
          </a:p>
          <a:p>
            <a:pPr algn="just">
              <a:lnSpc>
                <a:spcPts val="2288"/>
              </a:lnSpc>
            </a:pPr>
            <a:endParaRPr lang="en-US" sz="1634" b="1">
              <a:solidFill>
                <a:srgbClr val="FFFFFF"/>
              </a:solidFill>
              <a:latin typeface="Poppins Semi-Bold"/>
              <a:ea typeface="Poppins Semi-Bold"/>
              <a:cs typeface="Poppins Semi-Bold"/>
              <a:sym typeface="Poppins Semi-Bold"/>
            </a:endParaRPr>
          </a:p>
          <a:p>
            <a:pPr algn="just">
              <a:lnSpc>
                <a:spcPts val="2288"/>
              </a:lnSpc>
            </a:pPr>
            <a:r>
              <a:rPr lang="en-US" sz="1634" b="1">
                <a:solidFill>
                  <a:srgbClr val="FFFFFF"/>
                </a:solidFill>
                <a:latin typeface="Poppins Semi-Bold"/>
                <a:ea typeface="Poppins Semi-Bold"/>
                <a:cs typeface="Poppins Semi-Bold"/>
                <a:sym typeface="Poppins Semi-Bold"/>
              </a:rPr>
              <a:t>Realizar ajuste de parqueadero como se había recomendado en asamblea.</a:t>
            </a:r>
          </a:p>
        </p:txBody>
      </p:sp>
      <p:sp>
        <p:nvSpPr>
          <p:cNvPr id="7" name="TextBox 7"/>
          <p:cNvSpPr txBox="1"/>
          <p:nvPr/>
        </p:nvSpPr>
        <p:spPr>
          <a:xfrm>
            <a:off x="793860" y="2295068"/>
            <a:ext cx="4929008" cy="3711331"/>
          </a:xfrm>
          <a:prstGeom prst="rect">
            <a:avLst/>
          </a:prstGeom>
        </p:spPr>
        <p:txBody>
          <a:bodyPr lIns="0" tIns="0" rIns="0" bIns="0" rtlCol="0" anchor="t">
            <a:spAutoFit/>
          </a:bodyPr>
          <a:lstStyle/>
          <a:p>
            <a:pPr algn="just">
              <a:lnSpc>
                <a:spcPts val="2288"/>
              </a:lnSpc>
            </a:pPr>
            <a:r>
              <a:rPr lang="en-US" sz="1634" b="1">
                <a:solidFill>
                  <a:srgbClr val="FFFFFF"/>
                </a:solidFill>
                <a:latin typeface="Poppins Semi-Bold"/>
                <a:ea typeface="Poppins Semi-Bold"/>
                <a:cs typeface="Poppins Semi-Bold"/>
                <a:sym typeface="Poppins Semi-Bold"/>
              </a:rPr>
              <a:t>Se realizó revisión minuciosa de los casos que se encontraban a la fecha vigente con las empresas de cobranzas TyC betancourt y Grupo Cobro, se resolveron las novedades respectivas.</a:t>
            </a:r>
          </a:p>
          <a:p>
            <a:pPr algn="just">
              <a:lnSpc>
                <a:spcPts val="2288"/>
              </a:lnSpc>
            </a:pPr>
            <a:endParaRPr lang="en-US" sz="1634" b="1">
              <a:solidFill>
                <a:srgbClr val="FFFFFF"/>
              </a:solidFill>
              <a:latin typeface="Poppins Semi-Bold"/>
              <a:ea typeface="Poppins Semi-Bold"/>
              <a:cs typeface="Poppins Semi-Bold"/>
              <a:sym typeface="Poppins Semi-Bold"/>
            </a:endParaRPr>
          </a:p>
          <a:p>
            <a:pPr algn="just">
              <a:lnSpc>
                <a:spcPts val="2288"/>
              </a:lnSpc>
            </a:pPr>
            <a:r>
              <a:rPr lang="en-US" sz="1634" b="1">
                <a:solidFill>
                  <a:srgbClr val="FFFFFF"/>
                </a:solidFill>
                <a:latin typeface="Poppins Semi-Bold"/>
                <a:ea typeface="Poppins Semi-Bold"/>
                <a:cs typeface="Poppins Semi-Bold"/>
                <a:sym typeface="Poppins Semi-Bold"/>
              </a:rPr>
              <a:t>Grupo Cobro cuenta con un total de   casos activos</a:t>
            </a:r>
          </a:p>
          <a:p>
            <a:pPr algn="just">
              <a:lnSpc>
                <a:spcPts val="2288"/>
              </a:lnSpc>
            </a:pPr>
            <a:endParaRPr lang="en-US" sz="1634" b="1">
              <a:solidFill>
                <a:srgbClr val="FFFFFF"/>
              </a:solidFill>
              <a:latin typeface="Poppins Semi-Bold"/>
              <a:ea typeface="Poppins Semi-Bold"/>
              <a:cs typeface="Poppins Semi-Bold"/>
              <a:sym typeface="Poppins Semi-Bold"/>
            </a:endParaRPr>
          </a:p>
          <a:p>
            <a:pPr algn="just">
              <a:lnSpc>
                <a:spcPts val="2288"/>
              </a:lnSpc>
            </a:pPr>
            <a:r>
              <a:rPr lang="en-US" sz="1634" b="1">
                <a:solidFill>
                  <a:srgbClr val="FFFFFF"/>
                </a:solidFill>
                <a:latin typeface="Poppins Semi-Bold"/>
                <a:ea typeface="Poppins Semi-Bold"/>
                <a:cs typeface="Poppins Semi-Bold"/>
                <a:sym typeface="Poppins Semi-Bold"/>
              </a:rPr>
              <a:t>TyC Betancourt cuenta con  casos activos.</a:t>
            </a:r>
          </a:p>
          <a:p>
            <a:pPr algn="just">
              <a:lnSpc>
                <a:spcPts val="2288"/>
              </a:lnSpc>
            </a:pPr>
            <a:endParaRPr lang="en-US" sz="1634" b="1">
              <a:solidFill>
                <a:srgbClr val="FFFFFF"/>
              </a:solidFill>
              <a:latin typeface="Poppins Semi-Bold"/>
              <a:ea typeface="Poppins Semi-Bold"/>
              <a:cs typeface="Poppins Semi-Bold"/>
              <a:sym typeface="Poppins Semi-Bold"/>
            </a:endParaRPr>
          </a:p>
          <a:p>
            <a:pPr algn="just">
              <a:lnSpc>
                <a:spcPts val="2288"/>
              </a:lnSpc>
            </a:pPr>
            <a:r>
              <a:rPr lang="en-US" sz="1634" b="1">
                <a:solidFill>
                  <a:srgbClr val="FFFFFF"/>
                </a:solidFill>
                <a:latin typeface="Poppins Semi-Bold"/>
                <a:ea typeface="Poppins Semi-Bold"/>
                <a:cs typeface="Poppins Semi-Bold"/>
                <a:sym typeface="Poppins Semi-Bold"/>
              </a:rPr>
              <a:t>de estos procesos seis (6) ya cuentan con proceso de embargo a cuentas y a bienes.</a:t>
            </a:r>
          </a:p>
        </p:txBody>
      </p:sp>
      <p:sp>
        <p:nvSpPr>
          <p:cNvPr id="8" name="TextBox 8"/>
          <p:cNvSpPr txBox="1"/>
          <p:nvPr/>
        </p:nvSpPr>
        <p:spPr>
          <a:xfrm>
            <a:off x="952341" y="340487"/>
            <a:ext cx="9133361" cy="1185926"/>
          </a:xfrm>
          <a:prstGeom prst="rect">
            <a:avLst/>
          </a:prstGeom>
        </p:spPr>
        <p:txBody>
          <a:bodyPr lIns="0" tIns="0" rIns="0" bIns="0" rtlCol="0" anchor="t">
            <a:spAutoFit/>
          </a:bodyPr>
          <a:lstStyle/>
          <a:p>
            <a:pPr algn="l">
              <a:lnSpc>
                <a:spcPts val="9184"/>
              </a:lnSpc>
            </a:pPr>
            <a:r>
              <a:rPr lang="en-US" sz="6560" b="1">
                <a:solidFill>
                  <a:srgbClr val="FFFFFF"/>
                </a:solidFill>
                <a:latin typeface="Poppins Ultra-Bold"/>
                <a:ea typeface="Poppins Ultra-Bold"/>
                <a:cs typeface="Poppins Ultra-Bold"/>
                <a:sym typeface="Poppins Ultra-Bold"/>
              </a:rPr>
              <a:t>    AREA CONTABLE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1013</Words>
  <Application>Microsoft Office PowerPoint</Application>
  <PresentationFormat>Personalizado</PresentationFormat>
  <Paragraphs>82</Paragraphs>
  <Slides>11</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11</vt:i4>
      </vt:variant>
    </vt:vector>
  </HeadingPairs>
  <TitlesOfParts>
    <vt:vector size="19" baseType="lpstr">
      <vt:lpstr>Bernoru</vt:lpstr>
      <vt:lpstr>Calibri</vt:lpstr>
      <vt:lpstr>Poppins Medium</vt:lpstr>
      <vt:lpstr>Arial</vt:lpstr>
      <vt:lpstr>Poppins Bold</vt:lpstr>
      <vt:lpstr>Poppins Ultra-Bold</vt:lpstr>
      <vt:lpstr>Poppins Semi-Bold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INFORME DE GESTIÓN AGOSTO</dc:title>
  <cp:lastModifiedBy>katerin cifuentes</cp:lastModifiedBy>
  <cp:revision>2</cp:revision>
  <dcterms:created xsi:type="dcterms:W3CDTF">2006-08-16T00:00:00Z</dcterms:created>
  <dcterms:modified xsi:type="dcterms:W3CDTF">2025-08-28T04:31:10Z</dcterms:modified>
  <dc:identifier>DAGxOd7kgos</dc:identifier>
</cp:coreProperties>
</file>